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1005" r:id="rId2"/>
    <p:sldId id="1261" r:id="rId3"/>
    <p:sldId id="1224" r:id="rId4"/>
    <p:sldId id="288" r:id="rId5"/>
    <p:sldId id="1236" r:id="rId6"/>
    <p:sldId id="1250" r:id="rId7"/>
    <p:sldId id="1249" r:id="rId8"/>
    <p:sldId id="1273" r:id="rId9"/>
    <p:sldId id="1238" r:id="rId10"/>
    <p:sldId id="1266" r:id="rId11"/>
    <p:sldId id="1262" r:id="rId12"/>
    <p:sldId id="1251" r:id="rId13"/>
    <p:sldId id="1268" r:id="rId14"/>
    <p:sldId id="1269" r:id="rId15"/>
    <p:sldId id="1270" r:id="rId16"/>
    <p:sldId id="1271" r:id="rId17"/>
    <p:sldId id="1272" r:id="rId18"/>
    <p:sldId id="1252" r:id="rId19"/>
    <p:sldId id="1240" r:id="rId20"/>
    <p:sldId id="1253" r:id="rId21"/>
    <p:sldId id="1274" r:id="rId22"/>
    <p:sldId id="1287" r:id="rId23"/>
    <p:sldId id="1286" r:id="rId24"/>
    <p:sldId id="1288" r:id="rId25"/>
    <p:sldId id="1283" r:id="rId26"/>
    <p:sldId id="1289" r:id="rId27"/>
    <p:sldId id="1290" r:id="rId28"/>
    <p:sldId id="1282" r:id="rId29"/>
    <p:sldId id="1292" r:id="rId30"/>
    <p:sldId id="1293" r:id="rId31"/>
    <p:sldId id="1291" r:id="rId32"/>
    <p:sldId id="1284" r:id="rId33"/>
    <p:sldId id="1285" r:id="rId34"/>
    <p:sldId id="1276" r:id="rId35"/>
    <p:sldId id="1233" r:id="rId36"/>
    <p:sldId id="1265" r:id="rId37"/>
    <p:sldId id="1264" r:id="rId3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608A"/>
    <a:srgbClr val="CC9900"/>
    <a:srgbClr val="008000"/>
    <a:srgbClr val="FF9900"/>
    <a:srgbClr val="AB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80339" autoAdjust="0"/>
  </p:normalViewPr>
  <p:slideViewPr>
    <p:cSldViewPr snapToGrid="0" snapToObjects="1">
      <p:cViewPr varScale="1">
        <p:scale>
          <a:sx n="128" d="100"/>
          <a:sy n="128" d="100"/>
        </p:scale>
        <p:origin x="1200" y="114"/>
      </p:cViewPr>
      <p:guideLst>
        <p:guide orient="horz" pos="252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845"/>
    </p:cViewPr>
  </p:sorterViewPr>
  <p:notesViewPr>
    <p:cSldViewPr snapToGrid="0" snapToObjects="1" showGuides="1">
      <p:cViewPr varScale="1">
        <p:scale>
          <a:sx n="62" d="100"/>
          <a:sy n="62" d="100"/>
        </p:scale>
        <p:origin x="3139" y="53"/>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47" tIns="48324" rIns="96647" bIns="48324" rtlCol="0"/>
          <a:lstStyle>
            <a:lvl1pPr algn="r">
              <a:defRPr sz="1300"/>
            </a:lvl1pPr>
          </a:lstStyle>
          <a:p>
            <a:fld id="{6DBCF797-72C0-5845-BDC2-DBB92780D266}" type="datetimeFigureOut">
              <a:rPr lang="en-US" smtClean="0"/>
              <a:t>5/10/2023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47" tIns="48324" rIns="96647" bIns="483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47" tIns="48324" rIns="96647" bIns="48324" rtlCol="0" anchor="b"/>
          <a:lstStyle>
            <a:lvl1pPr algn="r">
              <a:defRPr sz="1300"/>
            </a:lvl1pPr>
          </a:lstStyle>
          <a:p>
            <a:fld id="{F16CD617-248E-484D-88E3-73E31928060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a:t>
            </a:fld>
            <a:endParaRPr lang="en-US"/>
          </a:p>
        </p:txBody>
      </p:sp>
    </p:spTree>
    <p:extLst>
      <p:ext uri="{BB962C8B-B14F-4D97-AF65-F5344CB8AC3E}">
        <p14:creationId xmlns:p14="http://schemas.microsoft.com/office/powerpoint/2010/main" val="70671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11</a:t>
            </a:fld>
            <a:endParaRPr lang="en-US"/>
          </a:p>
        </p:txBody>
      </p:sp>
    </p:spTree>
    <p:extLst>
      <p:ext uri="{BB962C8B-B14F-4D97-AF65-F5344CB8AC3E}">
        <p14:creationId xmlns:p14="http://schemas.microsoft.com/office/powerpoint/2010/main" val="470858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12</a:t>
            </a:fld>
            <a:endParaRPr lang="en-US"/>
          </a:p>
        </p:txBody>
      </p:sp>
    </p:spTree>
    <p:extLst>
      <p:ext uri="{BB962C8B-B14F-4D97-AF65-F5344CB8AC3E}">
        <p14:creationId xmlns:p14="http://schemas.microsoft.com/office/powerpoint/2010/main" val="1156419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13</a:t>
            </a:fld>
            <a:endParaRPr lang="en-US"/>
          </a:p>
        </p:txBody>
      </p:sp>
    </p:spTree>
    <p:extLst>
      <p:ext uri="{BB962C8B-B14F-4D97-AF65-F5344CB8AC3E}">
        <p14:creationId xmlns:p14="http://schemas.microsoft.com/office/powerpoint/2010/main" val="4017609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14</a:t>
            </a:fld>
            <a:endParaRPr lang="en-US"/>
          </a:p>
        </p:txBody>
      </p:sp>
    </p:spTree>
    <p:extLst>
      <p:ext uri="{BB962C8B-B14F-4D97-AF65-F5344CB8AC3E}">
        <p14:creationId xmlns:p14="http://schemas.microsoft.com/office/powerpoint/2010/main" val="688205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15</a:t>
            </a:fld>
            <a:endParaRPr lang="en-US"/>
          </a:p>
        </p:txBody>
      </p:sp>
    </p:spTree>
    <p:extLst>
      <p:ext uri="{BB962C8B-B14F-4D97-AF65-F5344CB8AC3E}">
        <p14:creationId xmlns:p14="http://schemas.microsoft.com/office/powerpoint/2010/main" val="3937037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16</a:t>
            </a:fld>
            <a:endParaRPr lang="en-US"/>
          </a:p>
        </p:txBody>
      </p:sp>
    </p:spTree>
    <p:extLst>
      <p:ext uri="{BB962C8B-B14F-4D97-AF65-F5344CB8AC3E}">
        <p14:creationId xmlns:p14="http://schemas.microsoft.com/office/powerpoint/2010/main" val="417127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17</a:t>
            </a:fld>
            <a:endParaRPr lang="en-US"/>
          </a:p>
        </p:txBody>
      </p:sp>
    </p:spTree>
    <p:extLst>
      <p:ext uri="{BB962C8B-B14F-4D97-AF65-F5344CB8AC3E}">
        <p14:creationId xmlns:p14="http://schemas.microsoft.com/office/powerpoint/2010/main" val="138576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18</a:t>
            </a:fld>
            <a:endParaRPr lang="en-US"/>
          </a:p>
        </p:txBody>
      </p:sp>
    </p:spTree>
    <p:extLst>
      <p:ext uri="{BB962C8B-B14F-4D97-AF65-F5344CB8AC3E}">
        <p14:creationId xmlns:p14="http://schemas.microsoft.com/office/powerpoint/2010/main" val="223466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19</a:t>
            </a:fld>
            <a:endParaRPr lang="en-US"/>
          </a:p>
        </p:txBody>
      </p:sp>
    </p:spTree>
    <p:extLst>
      <p:ext uri="{BB962C8B-B14F-4D97-AF65-F5344CB8AC3E}">
        <p14:creationId xmlns:p14="http://schemas.microsoft.com/office/powerpoint/2010/main" val="2178365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21</a:t>
            </a:fld>
            <a:endParaRPr lang="en-US"/>
          </a:p>
        </p:txBody>
      </p:sp>
    </p:spTree>
    <p:extLst>
      <p:ext uri="{BB962C8B-B14F-4D97-AF65-F5344CB8AC3E}">
        <p14:creationId xmlns:p14="http://schemas.microsoft.com/office/powerpoint/2010/main" val="274425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a:t>
            </a:fld>
            <a:endParaRPr lang="en-US"/>
          </a:p>
        </p:txBody>
      </p:sp>
    </p:spTree>
    <p:extLst>
      <p:ext uri="{BB962C8B-B14F-4D97-AF65-F5344CB8AC3E}">
        <p14:creationId xmlns:p14="http://schemas.microsoft.com/office/powerpoint/2010/main" val="561192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22</a:t>
            </a:fld>
            <a:endParaRPr lang="en-US"/>
          </a:p>
        </p:txBody>
      </p:sp>
    </p:spTree>
    <p:extLst>
      <p:ext uri="{BB962C8B-B14F-4D97-AF65-F5344CB8AC3E}">
        <p14:creationId xmlns:p14="http://schemas.microsoft.com/office/powerpoint/2010/main" val="3301567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23</a:t>
            </a:fld>
            <a:endParaRPr lang="en-US"/>
          </a:p>
        </p:txBody>
      </p:sp>
    </p:spTree>
    <p:extLst>
      <p:ext uri="{BB962C8B-B14F-4D97-AF65-F5344CB8AC3E}">
        <p14:creationId xmlns:p14="http://schemas.microsoft.com/office/powerpoint/2010/main" val="2479332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24</a:t>
            </a:fld>
            <a:endParaRPr lang="en-US"/>
          </a:p>
        </p:txBody>
      </p:sp>
    </p:spTree>
    <p:extLst>
      <p:ext uri="{BB962C8B-B14F-4D97-AF65-F5344CB8AC3E}">
        <p14:creationId xmlns:p14="http://schemas.microsoft.com/office/powerpoint/2010/main" val="585515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25</a:t>
            </a:fld>
            <a:endParaRPr lang="en-US"/>
          </a:p>
        </p:txBody>
      </p:sp>
    </p:spTree>
    <p:extLst>
      <p:ext uri="{BB962C8B-B14F-4D97-AF65-F5344CB8AC3E}">
        <p14:creationId xmlns:p14="http://schemas.microsoft.com/office/powerpoint/2010/main" val="3936451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26</a:t>
            </a:fld>
            <a:endParaRPr lang="en-US"/>
          </a:p>
        </p:txBody>
      </p:sp>
    </p:spTree>
    <p:extLst>
      <p:ext uri="{BB962C8B-B14F-4D97-AF65-F5344CB8AC3E}">
        <p14:creationId xmlns:p14="http://schemas.microsoft.com/office/powerpoint/2010/main" val="313836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27</a:t>
            </a:fld>
            <a:endParaRPr lang="en-US"/>
          </a:p>
        </p:txBody>
      </p:sp>
    </p:spTree>
    <p:extLst>
      <p:ext uri="{BB962C8B-B14F-4D97-AF65-F5344CB8AC3E}">
        <p14:creationId xmlns:p14="http://schemas.microsoft.com/office/powerpoint/2010/main" val="3727233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28</a:t>
            </a:fld>
            <a:endParaRPr lang="en-US"/>
          </a:p>
        </p:txBody>
      </p:sp>
    </p:spTree>
    <p:extLst>
      <p:ext uri="{BB962C8B-B14F-4D97-AF65-F5344CB8AC3E}">
        <p14:creationId xmlns:p14="http://schemas.microsoft.com/office/powerpoint/2010/main" val="936837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29</a:t>
            </a:fld>
            <a:endParaRPr lang="en-US"/>
          </a:p>
        </p:txBody>
      </p:sp>
    </p:spTree>
    <p:extLst>
      <p:ext uri="{BB962C8B-B14F-4D97-AF65-F5344CB8AC3E}">
        <p14:creationId xmlns:p14="http://schemas.microsoft.com/office/powerpoint/2010/main" val="4019068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30</a:t>
            </a:fld>
            <a:endParaRPr lang="en-US"/>
          </a:p>
        </p:txBody>
      </p:sp>
    </p:spTree>
    <p:extLst>
      <p:ext uri="{BB962C8B-B14F-4D97-AF65-F5344CB8AC3E}">
        <p14:creationId xmlns:p14="http://schemas.microsoft.com/office/powerpoint/2010/main" val="2570019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31</a:t>
            </a:fld>
            <a:endParaRPr lang="en-US"/>
          </a:p>
        </p:txBody>
      </p:sp>
    </p:spTree>
    <p:extLst>
      <p:ext uri="{BB962C8B-B14F-4D97-AF65-F5344CB8AC3E}">
        <p14:creationId xmlns:p14="http://schemas.microsoft.com/office/powerpoint/2010/main" val="1889140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This tool is designed to estimate spatial variation in density using spatially referenced data, with the goal of habitat associations (correlations among species and with habitat) and estimating total abundance for a target species in one or more years</a:t>
            </a:r>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a:t>
            </a:fld>
            <a:endParaRPr lang="en-US"/>
          </a:p>
        </p:txBody>
      </p:sp>
    </p:spTree>
    <p:extLst>
      <p:ext uri="{BB962C8B-B14F-4D97-AF65-F5344CB8AC3E}">
        <p14:creationId xmlns:p14="http://schemas.microsoft.com/office/powerpoint/2010/main" val="3098635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32</a:t>
            </a:fld>
            <a:endParaRPr lang="en-US"/>
          </a:p>
        </p:txBody>
      </p:sp>
    </p:spTree>
    <p:extLst>
      <p:ext uri="{BB962C8B-B14F-4D97-AF65-F5344CB8AC3E}">
        <p14:creationId xmlns:p14="http://schemas.microsoft.com/office/powerpoint/2010/main" val="560742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33</a:t>
            </a:fld>
            <a:endParaRPr lang="en-US"/>
          </a:p>
        </p:txBody>
      </p:sp>
    </p:spTree>
    <p:extLst>
      <p:ext uri="{BB962C8B-B14F-4D97-AF65-F5344CB8AC3E}">
        <p14:creationId xmlns:p14="http://schemas.microsoft.com/office/powerpoint/2010/main" val="410190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34</a:t>
            </a:fld>
            <a:endParaRPr lang="en-US"/>
          </a:p>
        </p:txBody>
      </p:sp>
    </p:spTree>
    <p:extLst>
      <p:ext uri="{BB962C8B-B14F-4D97-AF65-F5344CB8AC3E}">
        <p14:creationId xmlns:p14="http://schemas.microsoft.com/office/powerpoint/2010/main" val="48932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296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977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5</a:t>
            </a:fld>
            <a:endParaRPr lang="en-US"/>
          </a:p>
        </p:txBody>
      </p:sp>
    </p:spTree>
    <p:extLst>
      <p:ext uri="{BB962C8B-B14F-4D97-AF65-F5344CB8AC3E}">
        <p14:creationId xmlns:p14="http://schemas.microsoft.com/office/powerpoint/2010/main" val="2232309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6</a:t>
            </a:fld>
            <a:endParaRPr lang="en-US"/>
          </a:p>
        </p:txBody>
      </p:sp>
    </p:spTree>
    <p:extLst>
      <p:ext uri="{BB962C8B-B14F-4D97-AF65-F5344CB8AC3E}">
        <p14:creationId xmlns:p14="http://schemas.microsoft.com/office/powerpoint/2010/main" val="331919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7</a:t>
            </a:fld>
            <a:endParaRPr lang="en-US"/>
          </a:p>
        </p:txBody>
      </p:sp>
    </p:spTree>
    <p:extLst>
      <p:ext uri="{BB962C8B-B14F-4D97-AF65-F5344CB8AC3E}">
        <p14:creationId xmlns:p14="http://schemas.microsoft.com/office/powerpoint/2010/main" val="374507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8</a:t>
            </a:fld>
            <a:endParaRPr lang="en-US"/>
          </a:p>
        </p:txBody>
      </p:sp>
    </p:spTree>
    <p:extLst>
      <p:ext uri="{BB962C8B-B14F-4D97-AF65-F5344CB8AC3E}">
        <p14:creationId xmlns:p14="http://schemas.microsoft.com/office/powerpoint/2010/main" val="2399419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9</a:t>
            </a:fld>
            <a:endParaRPr lang="en-US"/>
          </a:p>
        </p:txBody>
      </p:sp>
    </p:spTree>
    <p:extLst>
      <p:ext uri="{BB962C8B-B14F-4D97-AF65-F5344CB8AC3E}">
        <p14:creationId xmlns:p14="http://schemas.microsoft.com/office/powerpoint/2010/main" val="41828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10</a:t>
            </a:fld>
            <a:endParaRPr lang="en-US"/>
          </a:p>
        </p:txBody>
      </p:sp>
    </p:spTree>
    <p:extLst>
      <p:ext uri="{BB962C8B-B14F-4D97-AF65-F5344CB8AC3E}">
        <p14:creationId xmlns:p14="http://schemas.microsoft.com/office/powerpoint/2010/main" val="1522058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914400" y="2623942"/>
            <a:ext cx="10363200" cy="1386617"/>
          </a:xfrm>
        </p:spPr>
        <p:txBody>
          <a:bodyPr>
            <a:normAutofit/>
          </a:bodyPr>
          <a:lstStyle>
            <a:lvl1pPr algn="ctr">
              <a:defRPr sz="3600" b="1" i="0">
                <a:solidFill>
                  <a:schemeClr val="bg1"/>
                </a:solidFill>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Subtitle 2"/>
          <p:cNvSpPr>
            <a:spLocks noGrp="1"/>
          </p:cNvSpPr>
          <p:nvPr>
            <p:ph type="subTitle" idx="1"/>
          </p:nvPr>
        </p:nvSpPr>
        <p:spPr>
          <a:xfrm>
            <a:off x="914400" y="4010558"/>
            <a:ext cx="10363200" cy="675704"/>
          </a:xfrm>
        </p:spPr>
        <p:txBody>
          <a:bodyPr>
            <a:normAutofit/>
          </a:bodyPr>
          <a:lstStyle>
            <a:lvl1pPr marL="0" indent="0" algn="ctr">
              <a:buNone/>
              <a:defRPr sz="24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5/10/2023</a:t>
            </a:fld>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360623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131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Compass Rose">
    <p:spTree>
      <p:nvGrpSpPr>
        <p:cNvPr id="1" name=""/>
        <p:cNvGrpSpPr/>
        <p:nvPr/>
      </p:nvGrpSpPr>
      <p:grpSpPr>
        <a:xfrm>
          <a:off x="0" y="0"/>
          <a:ext cx="0" cy="0"/>
          <a:chOff x="0" y="0"/>
          <a:chExt cx="0" cy="0"/>
        </a:xfrm>
      </p:grpSpPr>
      <p:pic>
        <p:nvPicPr>
          <p:cNvPr id="7" name="Picture 6" descr="hires_dark_no_compass_conten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 Compass Rose or Logo">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11681252"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D8D8D8"/>
              </a:buClr>
              <a:buSzPts val="1400"/>
              <a:buFont typeface="Arial"/>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1" name="Google Shape;3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D8D8D8"/>
              </a:buClr>
              <a:buSzPts val="1400"/>
              <a:buFont typeface="Arial"/>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2" name="Google Shape;3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1pPr>
            <a:lvl2pPr marL="0" marR="0" lvl="1"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2pPr>
            <a:lvl3pPr marL="0" marR="0" lvl="2"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3pPr>
            <a:lvl4pPr marL="0" marR="0" lvl="3"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4pPr>
            <a:lvl5pPr marL="0" marR="0" lvl="4"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5pPr>
            <a:lvl6pPr marL="0" marR="0" lvl="5"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6pPr>
            <a:lvl7pPr marL="0" marR="0" lvl="6"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7pPr>
            <a:lvl8pPr marL="0" marR="0" lvl="7"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8pPr>
            <a:lvl9pPr marL="0" marR="0" lvl="8"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277148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7"/>
          <a:srcRect/>
          <a:stretch/>
        </p:blipFill>
        <p:spPr>
          <a:xfrm>
            <a:off x="0" y="0"/>
            <a:ext cx="12192000" cy="6858000"/>
          </a:xfrm>
          <a:prstGeom prst="rect">
            <a:avLst/>
          </a:prstGeom>
        </p:spPr>
      </p:pic>
      <p:sp>
        <p:nvSpPr>
          <p:cNvPr id="2" name="Title Placeholder 1"/>
          <p:cNvSpPr>
            <a:spLocks noGrp="1"/>
          </p:cNvSpPr>
          <p:nvPr>
            <p:ph type="title"/>
          </p:nvPr>
        </p:nvSpPr>
        <p:spPr>
          <a:xfrm>
            <a:off x="269946" y="173416"/>
            <a:ext cx="9742556" cy="636388"/>
          </a:xfrm>
          <a:prstGeom prst="rect">
            <a:avLst/>
          </a:prstGeom>
        </p:spPr>
        <p:txBody>
          <a:bodyPr vert="horz" lIns="91440" tIns="45720" rIns="91440" bIns="45720" rtlCol="0" anchor="t">
            <a:norm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Text Placeholder 2"/>
          <p:cNvSpPr>
            <a:spLocks noGrp="1"/>
          </p:cNvSpPr>
          <p:nvPr>
            <p:ph type="body" idx="1"/>
          </p:nvPr>
        </p:nvSpPr>
        <p:spPr>
          <a:xfrm>
            <a:off x="269946" y="957038"/>
            <a:ext cx="11681252" cy="5169126"/>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2"/>
          </p:nvPr>
        </p:nvSpPr>
        <p:spPr>
          <a:xfrm>
            <a:off x="269946" y="6356351"/>
            <a:ext cx="3184455" cy="365125"/>
          </a:xfrm>
          <a:prstGeom prst="rect">
            <a:avLst/>
          </a:prstGeom>
        </p:spPr>
        <p:txBody>
          <a:bodyPr vert="horz" lIns="91440" tIns="45720" rIns="91440" bIns="45720" rtlCol="0" anchor="ctr"/>
          <a:lstStyle>
            <a:lvl1pPr algn="l">
              <a:defRPr sz="1200">
                <a:solidFill>
                  <a:schemeClr val="bg1">
                    <a:lumMod val="85000"/>
                  </a:schemeClr>
                </a:solidFill>
                <a:latin typeface="Arial"/>
                <a:cs typeface="Arial"/>
              </a:defRPr>
            </a:lvl1pPr>
          </a:lstStyle>
          <a:p>
            <a:fld id="{A637A39A-9F89-364E-BF01-AB38BD84F7BC}" type="datetimeFigureOut">
              <a:rPr lang="en-US" smtClean="0"/>
              <a:pPr/>
              <a:t>5/10/2023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bg1">
                    <a:lumMod val="8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8737600" y="6356351"/>
            <a:ext cx="3213597" cy="365125"/>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fld id="{DD842E93-C421-DE4B-8656-34BC9D77A2AC}" type="slidenum">
              <a:rPr lang="en-US" smtClean="0"/>
              <a:pPr/>
              <a:t>‹#›</a:t>
            </a:fld>
            <a:endParaRPr lang="en-US" dirty="0"/>
          </a:p>
        </p:txBody>
      </p:sp>
    </p:spTree>
    <p:extLst>
      <p:ext uri="{BB962C8B-B14F-4D97-AF65-F5344CB8AC3E}">
        <p14:creationId xmlns:p14="http://schemas.microsoft.com/office/powerpoint/2010/main" val="2249337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 id="2147483661" r:id="rId5"/>
  </p:sldLayoutIdLst>
  <p:txStyles>
    <p:titleStyle>
      <a:lvl1pPr algn="l" defTabSz="457200" rtl="0" eaLnBrk="1" latinLnBrk="0" hangingPunct="1">
        <a:spcBef>
          <a:spcPct val="0"/>
        </a:spcBef>
        <a:buNone/>
        <a:defRPr sz="2800" b="1" i="0" kern="1200">
          <a:solidFill>
            <a:srgbClr val="00608A"/>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1987617"/>
          </a:xfrm>
        </p:spPr>
        <p:txBody>
          <a:bodyPr>
            <a:noAutofit/>
          </a:bodyPr>
          <a:lstStyle/>
          <a:p>
            <a:br>
              <a:rPr lang="en-US" sz="4000" dirty="0">
                <a:effectLst>
                  <a:outerShdw blurRad="38100" dist="38100" dir="2700000" algn="tl">
                    <a:srgbClr val="000000">
                      <a:alpha val="43137"/>
                    </a:srgbClr>
                  </a:outerShdw>
                </a:effectLst>
              </a:rPr>
            </a:br>
            <a:r>
              <a:rPr lang="en-US" sz="4000" dirty="0">
                <a:effectLst>
                  <a:outerShdw blurRad="38100" dist="38100" dir="2700000" algn="tl">
                    <a:srgbClr val="000000">
                      <a:alpha val="43137"/>
                    </a:srgbClr>
                  </a:outerShdw>
                </a:effectLst>
              </a:rPr>
              <a:t>VAST: model improvements</a:t>
            </a:r>
            <a:br>
              <a:rPr lang="en-US" sz="4000" b="1" i="0" dirty="0">
                <a:solidFill>
                  <a:srgbClr val="2A2A2A"/>
                </a:solidFill>
                <a:effectLst/>
                <a:latin typeface="+mj-lt"/>
              </a:rPr>
            </a:br>
            <a:endParaRPr lang="en-US" sz="4000" dirty="0">
              <a:effectLst>
                <a:outerShdw blurRad="38100" dist="38100" dir="2700000" algn="tl">
                  <a:srgbClr val="000000">
                    <a:alpha val="43137"/>
                  </a:srgbClr>
                </a:outerShdw>
              </a:effectLst>
              <a:latin typeface="+mj-lt"/>
            </a:endParaRPr>
          </a:p>
        </p:txBody>
      </p:sp>
      <p:sp>
        <p:nvSpPr>
          <p:cNvPr id="3" name="Subtitle 2">
            <a:extLst>
              <a:ext uri="{FF2B5EF4-FFF2-40B4-BE49-F238E27FC236}">
                <a16:creationId xmlns:a16="http://schemas.microsoft.com/office/drawing/2014/main" id="{705A7A4B-47A4-4E62-9599-DA492BA686FD}"/>
              </a:ext>
            </a:extLst>
          </p:cNvPr>
          <p:cNvSpPr>
            <a:spLocks noGrp="1"/>
          </p:cNvSpPr>
          <p:nvPr>
            <p:ph type="subTitle" idx="1"/>
          </p:nvPr>
        </p:nvSpPr>
        <p:spPr>
          <a:xfrm>
            <a:off x="1524000" y="4038599"/>
            <a:ext cx="9144000" cy="1412277"/>
          </a:xfrm>
        </p:spPr>
        <p:txBody>
          <a:bodyPr/>
          <a:lstStyle/>
          <a:p>
            <a:r>
              <a:rPr lang="en-US" b="1" dirty="0">
                <a:solidFill>
                  <a:schemeClr val="bg1">
                    <a:lumMod val="95000"/>
                  </a:schemeClr>
                </a:solidFill>
              </a:rPr>
              <a:t> </a:t>
            </a:r>
          </a:p>
          <a:p>
            <a:r>
              <a:rPr lang="en-US" sz="2000" b="1" dirty="0">
                <a:solidFill>
                  <a:schemeClr val="bg1">
                    <a:lumMod val="95000"/>
                  </a:schemeClr>
                </a:solidFill>
              </a:rPr>
              <a:t>19 April 2023</a:t>
            </a:r>
            <a:endParaRPr lang="en-US" sz="2000" dirty="0">
              <a:solidFill>
                <a:schemeClr val="bg1">
                  <a:lumMod val="95000"/>
                </a:schemeClr>
              </a:solidFill>
            </a:endParaRPr>
          </a:p>
        </p:txBody>
      </p:sp>
    </p:spTree>
    <p:extLst>
      <p:ext uri="{BB962C8B-B14F-4D97-AF65-F5344CB8AC3E}">
        <p14:creationId xmlns:p14="http://schemas.microsoft.com/office/powerpoint/2010/main" val="5304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pic>
        <p:nvPicPr>
          <p:cNvPr id="6" name="Picture 5" descr="Chart&#10;&#10;Description automatically generated">
            <a:extLst>
              <a:ext uri="{FF2B5EF4-FFF2-40B4-BE49-F238E27FC236}">
                <a16:creationId xmlns:a16="http://schemas.microsoft.com/office/drawing/2014/main" id="{6DB89558-0125-E315-5E32-CC6B91BEB933}"/>
              </a:ext>
            </a:extLst>
          </p:cNvPr>
          <p:cNvPicPr>
            <a:picLocks noChangeAspect="1"/>
          </p:cNvPicPr>
          <p:nvPr/>
        </p:nvPicPr>
        <p:blipFill>
          <a:blip r:embed="rId3"/>
          <a:stretch>
            <a:fillRect/>
          </a:stretch>
        </p:blipFill>
        <p:spPr>
          <a:xfrm>
            <a:off x="1830408" y="848182"/>
            <a:ext cx="8531184" cy="5817997"/>
          </a:xfrm>
          <a:prstGeom prst="rect">
            <a:avLst/>
          </a:prstGeom>
        </p:spPr>
      </p:pic>
    </p:spTree>
    <p:extLst>
      <p:ext uri="{BB962C8B-B14F-4D97-AF65-F5344CB8AC3E}">
        <p14:creationId xmlns:p14="http://schemas.microsoft.com/office/powerpoint/2010/main" val="775311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effort</a:t>
            </a:r>
          </a:p>
        </p:txBody>
      </p:sp>
      <p:sp>
        <p:nvSpPr>
          <p:cNvPr id="5" name="Content Placeholder 2">
            <a:extLst>
              <a:ext uri="{FF2B5EF4-FFF2-40B4-BE49-F238E27FC236}">
                <a16:creationId xmlns:a16="http://schemas.microsoft.com/office/drawing/2014/main" id="{E1F5DB50-355F-3EE8-B5EE-61C816FB5685}"/>
              </a:ext>
            </a:extLst>
          </p:cNvPr>
          <p:cNvSpPr>
            <a:spLocks noGrp="1"/>
          </p:cNvSpPr>
          <p:nvPr>
            <p:ph idx="1"/>
          </p:nvPr>
        </p:nvSpPr>
        <p:spPr>
          <a:xfrm>
            <a:off x="6134988" y="957038"/>
            <a:ext cx="5816209" cy="5169126"/>
          </a:xfrm>
        </p:spPr>
        <p:txBody>
          <a:bodyPr anchor="ctr">
            <a:normAutofit/>
          </a:bodyPr>
          <a:lstStyle/>
          <a:p>
            <a:r>
              <a:rPr lang="en-US" dirty="0">
                <a:solidFill>
                  <a:schemeClr val="tx1"/>
                </a:solidFill>
              </a:rPr>
              <a:t>Gear sensitivity analysis indicates we can </a:t>
            </a:r>
            <a:r>
              <a:rPr lang="en-US" dirty="0">
                <a:solidFill>
                  <a:srgbClr val="FF0000"/>
                </a:solidFill>
              </a:rPr>
              <a:t>drop Sentinel survey</a:t>
            </a:r>
          </a:p>
          <a:p>
            <a:r>
              <a:rPr lang="en-US" dirty="0">
                <a:solidFill>
                  <a:schemeClr val="tx1"/>
                </a:solidFill>
              </a:rPr>
              <a:t>Can calculate or have estimates of area swept for all trawl surveys</a:t>
            </a:r>
          </a:p>
          <a:p>
            <a:r>
              <a:rPr lang="en-US" dirty="0">
                <a:solidFill>
                  <a:schemeClr val="tx1"/>
                </a:solidFill>
              </a:rPr>
              <a:t>Per McElroy (2019), BLLS set up to imitate BTS effort– so in model, we </a:t>
            </a:r>
            <a:r>
              <a:rPr lang="en-US" dirty="0">
                <a:solidFill>
                  <a:srgbClr val="FF0000"/>
                </a:solidFill>
              </a:rPr>
              <a:t>use BTS area swept estimates for BLLS effort.</a:t>
            </a:r>
          </a:p>
        </p:txBody>
      </p:sp>
      <p:pic>
        <p:nvPicPr>
          <p:cNvPr id="6" name="Picture 5" descr="Map&#10;&#10;Description automatically generated">
            <a:extLst>
              <a:ext uri="{FF2B5EF4-FFF2-40B4-BE49-F238E27FC236}">
                <a16:creationId xmlns:a16="http://schemas.microsoft.com/office/drawing/2014/main" id="{15BE9FCC-C65C-7A1A-C827-FF0D97E74687}"/>
              </a:ext>
            </a:extLst>
          </p:cNvPr>
          <p:cNvPicPr>
            <a:picLocks noChangeAspect="1"/>
          </p:cNvPicPr>
          <p:nvPr/>
        </p:nvPicPr>
        <p:blipFill rotWithShape="1">
          <a:blip r:embed="rId3"/>
          <a:srcRect t="4485" r="3387"/>
          <a:stretch/>
        </p:blipFill>
        <p:spPr>
          <a:xfrm>
            <a:off x="269946" y="1420402"/>
            <a:ext cx="5865043" cy="4480560"/>
          </a:xfrm>
          <a:prstGeom prst="rect">
            <a:avLst/>
          </a:prstGeom>
        </p:spPr>
      </p:pic>
    </p:spTree>
    <p:extLst>
      <p:ext uri="{BB962C8B-B14F-4D97-AF65-F5344CB8AC3E}">
        <p14:creationId xmlns:p14="http://schemas.microsoft.com/office/powerpoint/2010/main" val="301734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sp>
        <p:nvSpPr>
          <p:cNvPr id="5" name="Content Placeholder 2">
            <a:extLst>
              <a:ext uri="{FF2B5EF4-FFF2-40B4-BE49-F238E27FC236}">
                <a16:creationId xmlns:a16="http://schemas.microsoft.com/office/drawing/2014/main" id="{E1F5DB50-355F-3EE8-B5EE-61C816FB5685}"/>
              </a:ext>
            </a:extLst>
          </p:cNvPr>
          <p:cNvSpPr>
            <a:spLocks noGrp="1"/>
          </p:cNvSpPr>
          <p:nvPr>
            <p:ph idx="1"/>
          </p:nvPr>
        </p:nvSpPr>
        <p:spPr>
          <a:xfrm>
            <a:off x="269946" y="957038"/>
            <a:ext cx="11681252" cy="5169126"/>
          </a:xfrm>
        </p:spPr>
        <p:txBody>
          <a:bodyPr anchor="ctr">
            <a:normAutofit/>
          </a:bodyPr>
          <a:lstStyle/>
          <a:p>
            <a:r>
              <a:rPr lang="en-US" dirty="0">
                <a:solidFill>
                  <a:schemeClr val="tx1"/>
                </a:solidFill>
              </a:rPr>
              <a:t>Density covariates must have a value at every location within the spatial domain</a:t>
            </a:r>
          </a:p>
          <a:p>
            <a:pPr lvl="1"/>
            <a:r>
              <a:rPr lang="en-US" dirty="0">
                <a:solidFill>
                  <a:schemeClr val="tx1"/>
                </a:solidFill>
              </a:rPr>
              <a:t>Removes a few stations very close to shore</a:t>
            </a:r>
          </a:p>
          <a:p>
            <a:r>
              <a:rPr lang="en-US" dirty="0">
                <a:solidFill>
                  <a:schemeClr val="tx1"/>
                </a:solidFill>
              </a:rPr>
              <a:t>Current possible covariates:</a:t>
            </a:r>
          </a:p>
          <a:p>
            <a:pPr lvl="1"/>
            <a:r>
              <a:rPr lang="en-US" dirty="0">
                <a:solidFill>
                  <a:schemeClr val="tx1"/>
                </a:solidFill>
              </a:rPr>
              <a:t>Sediment type: sand, mud, gravel, cobble, rock</a:t>
            </a:r>
          </a:p>
          <a:p>
            <a:pPr lvl="1"/>
            <a:r>
              <a:rPr lang="en-US" dirty="0">
                <a:solidFill>
                  <a:schemeClr val="tx1"/>
                </a:solidFill>
              </a:rPr>
              <a:t>Rugosity</a:t>
            </a:r>
          </a:p>
          <a:p>
            <a:pPr lvl="1"/>
            <a:r>
              <a:rPr lang="en-US" dirty="0">
                <a:solidFill>
                  <a:schemeClr val="tx1"/>
                </a:solidFill>
              </a:rPr>
              <a:t>Bathymetry</a:t>
            </a:r>
          </a:p>
          <a:p>
            <a:pPr lvl="1"/>
            <a:r>
              <a:rPr lang="en-US" dirty="0">
                <a:solidFill>
                  <a:schemeClr val="tx1"/>
                </a:solidFill>
              </a:rPr>
              <a:t>Bottom temperature and OISST-derived surface temperature</a:t>
            </a:r>
          </a:p>
          <a:p>
            <a:pPr lvl="1"/>
            <a:r>
              <a:rPr lang="en-US" dirty="0">
                <a:solidFill>
                  <a:schemeClr val="tx1"/>
                </a:solidFill>
              </a:rPr>
              <a:t>Climate indices: NAO, AMO</a:t>
            </a:r>
          </a:p>
          <a:p>
            <a:r>
              <a:rPr lang="en-US" dirty="0">
                <a:solidFill>
                  <a:schemeClr val="tx1"/>
                </a:solidFill>
              </a:rPr>
              <a:t>Cubic spline additive model for both predictors</a:t>
            </a:r>
          </a:p>
          <a:p>
            <a:pPr marL="457200" lvl="1" indent="0" algn="ctr">
              <a:buNone/>
            </a:pPr>
            <a:r>
              <a:rPr lang="en-US" i="1" dirty="0">
                <a:solidFill>
                  <a:schemeClr val="tx1"/>
                </a:solidFill>
              </a:rPr>
              <a:t>Response variable ~ cs(Density Covariate 1) + … + cs(Density Covariate n)</a:t>
            </a:r>
          </a:p>
        </p:txBody>
      </p:sp>
    </p:spTree>
    <p:extLst>
      <p:ext uri="{BB962C8B-B14F-4D97-AF65-F5344CB8AC3E}">
        <p14:creationId xmlns:p14="http://schemas.microsoft.com/office/powerpoint/2010/main" val="59210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4" name="Picture 3" descr="Chart, map, scatter chart&#10;&#10;Description automatically generated">
            <a:extLst>
              <a:ext uri="{FF2B5EF4-FFF2-40B4-BE49-F238E27FC236}">
                <a16:creationId xmlns:a16="http://schemas.microsoft.com/office/drawing/2014/main" id="{769AAADB-0FA8-A319-77C8-ECD8DF0EBA0C}"/>
              </a:ext>
            </a:extLst>
          </p:cNvPr>
          <p:cNvPicPr>
            <a:picLocks noChangeAspect="1"/>
          </p:cNvPicPr>
          <p:nvPr/>
        </p:nvPicPr>
        <p:blipFill>
          <a:blip r:embed="rId3"/>
          <a:stretch>
            <a:fillRect/>
          </a:stretch>
        </p:blipFill>
        <p:spPr>
          <a:xfrm>
            <a:off x="1015428" y="926859"/>
            <a:ext cx="10161143" cy="5739320"/>
          </a:xfrm>
          <a:prstGeom prst="rect">
            <a:avLst/>
          </a:prstGeom>
        </p:spPr>
      </p:pic>
    </p:spTree>
    <p:extLst>
      <p:ext uri="{BB962C8B-B14F-4D97-AF65-F5344CB8AC3E}">
        <p14:creationId xmlns:p14="http://schemas.microsoft.com/office/powerpoint/2010/main" val="3356792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4" name="Picture 3" descr="Map&#10;&#10;Description automatically generated">
            <a:extLst>
              <a:ext uri="{FF2B5EF4-FFF2-40B4-BE49-F238E27FC236}">
                <a16:creationId xmlns:a16="http://schemas.microsoft.com/office/drawing/2014/main" id="{67546C34-D259-668F-B1A4-4C3B1029B23B}"/>
              </a:ext>
            </a:extLst>
          </p:cNvPr>
          <p:cNvPicPr>
            <a:picLocks noChangeAspect="1"/>
          </p:cNvPicPr>
          <p:nvPr/>
        </p:nvPicPr>
        <p:blipFill>
          <a:blip r:embed="rId3"/>
          <a:stretch>
            <a:fillRect/>
          </a:stretch>
        </p:blipFill>
        <p:spPr>
          <a:xfrm>
            <a:off x="1778366" y="1115370"/>
            <a:ext cx="9720660" cy="5490522"/>
          </a:xfrm>
          <a:prstGeom prst="rect">
            <a:avLst/>
          </a:prstGeom>
        </p:spPr>
      </p:pic>
    </p:spTree>
    <p:extLst>
      <p:ext uri="{BB962C8B-B14F-4D97-AF65-F5344CB8AC3E}">
        <p14:creationId xmlns:p14="http://schemas.microsoft.com/office/powerpoint/2010/main" val="79062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7" name="Picture 6" descr="Chart&#10;&#10;Description automatically generated">
            <a:extLst>
              <a:ext uri="{FF2B5EF4-FFF2-40B4-BE49-F238E27FC236}">
                <a16:creationId xmlns:a16="http://schemas.microsoft.com/office/drawing/2014/main" id="{7587EA6D-149C-DFAB-1D5B-F432C6F54C39}"/>
              </a:ext>
            </a:extLst>
          </p:cNvPr>
          <p:cNvPicPr>
            <a:picLocks noChangeAspect="1"/>
          </p:cNvPicPr>
          <p:nvPr/>
        </p:nvPicPr>
        <p:blipFill>
          <a:blip r:embed="rId3"/>
          <a:stretch>
            <a:fillRect/>
          </a:stretch>
        </p:blipFill>
        <p:spPr>
          <a:xfrm>
            <a:off x="3250572" y="1719982"/>
            <a:ext cx="5690853" cy="3418036"/>
          </a:xfrm>
          <a:prstGeom prst="rect">
            <a:avLst/>
          </a:prstGeom>
        </p:spPr>
      </p:pic>
      <p:sp>
        <p:nvSpPr>
          <p:cNvPr id="8" name="TextBox 7">
            <a:extLst>
              <a:ext uri="{FF2B5EF4-FFF2-40B4-BE49-F238E27FC236}">
                <a16:creationId xmlns:a16="http://schemas.microsoft.com/office/drawing/2014/main" id="{0C1D8C33-18DD-0118-8672-0A25332F0857}"/>
              </a:ext>
            </a:extLst>
          </p:cNvPr>
          <p:cNvSpPr txBox="1"/>
          <p:nvPr/>
        </p:nvSpPr>
        <p:spPr>
          <a:xfrm>
            <a:off x="674003" y="5138018"/>
            <a:ext cx="10754226" cy="646331"/>
          </a:xfrm>
          <a:prstGeom prst="rect">
            <a:avLst/>
          </a:prstGeom>
          <a:noFill/>
        </p:spPr>
        <p:txBody>
          <a:bodyPr wrap="none" rtlCol="0">
            <a:spAutoFit/>
          </a:bodyPr>
          <a:lstStyle/>
          <a:p>
            <a:pPr algn="ctr"/>
            <a:r>
              <a:rPr lang="en-US" dirty="0"/>
              <a:t>Extended inshore through focal windows (using the mean nearby temperature to predict unknown temperatures</a:t>
            </a:r>
          </a:p>
          <a:p>
            <a:pPr algn="ctr"/>
            <a:r>
              <a:rPr lang="en-US" dirty="0"/>
              <a:t>Extended temporally through 2021 by repeating 2020 values (probably not the best)</a:t>
            </a:r>
          </a:p>
        </p:txBody>
      </p:sp>
    </p:spTree>
    <p:extLst>
      <p:ext uri="{BB962C8B-B14F-4D97-AF65-F5344CB8AC3E}">
        <p14:creationId xmlns:p14="http://schemas.microsoft.com/office/powerpoint/2010/main" val="3935024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4" name="Picture 3" descr="Chart, waterfall chart&#10;&#10;Description automatically generated">
            <a:extLst>
              <a:ext uri="{FF2B5EF4-FFF2-40B4-BE49-F238E27FC236}">
                <a16:creationId xmlns:a16="http://schemas.microsoft.com/office/drawing/2014/main" id="{A134199C-A1A2-FA7F-9B7C-BC450208CE5F}"/>
              </a:ext>
            </a:extLst>
          </p:cNvPr>
          <p:cNvPicPr>
            <a:picLocks noChangeAspect="1"/>
          </p:cNvPicPr>
          <p:nvPr/>
        </p:nvPicPr>
        <p:blipFill>
          <a:blip r:embed="rId3"/>
          <a:stretch>
            <a:fillRect/>
          </a:stretch>
        </p:blipFill>
        <p:spPr>
          <a:xfrm>
            <a:off x="1224722" y="908395"/>
            <a:ext cx="9742556" cy="5851567"/>
          </a:xfrm>
          <a:prstGeom prst="rect">
            <a:avLst/>
          </a:prstGeom>
        </p:spPr>
      </p:pic>
      <p:sp>
        <p:nvSpPr>
          <p:cNvPr id="6" name="Oval 5">
            <a:extLst>
              <a:ext uri="{FF2B5EF4-FFF2-40B4-BE49-F238E27FC236}">
                <a16:creationId xmlns:a16="http://schemas.microsoft.com/office/drawing/2014/main" id="{191949A4-56D7-7B45-8751-EE1323225F84}"/>
              </a:ext>
            </a:extLst>
          </p:cNvPr>
          <p:cNvSpPr/>
          <p:nvPr/>
        </p:nvSpPr>
        <p:spPr>
          <a:xfrm>
            <a:off x="5277678" y="5158409"/>
            <a:ext cx="556592" cy="576469"/>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4C1B18B-E481-32ED-7492-C6D496821929}"/>
              </a:ext>
            </a:extLst>
          </p:cNvPr>
          <p:cNvSpPr/>
          <p:nvPr/>
        </p:nvSpPr>
        <p:spPr>
          <a:xfrm>
            <a:off x="7148346" y="1924515"/>
            <a:ext cx="556592" cy="576469"/>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6" name="Picture 5" descr="Chart, waterfall chart&#10;&#10;Description automatically generated">
            <a:extLst>
              <a:ext uri="{FF2B5EF4-FFF2-40B4-BE49-F238E27FC236}">
                <a16:creationId xmlns:a16="http://schemas.microsoft.com/office/drawing/2014/main" id="{20BAAA7B-CA22-CC40-B485-8C345DE277C5}"/>
              </a:ext>
            </a:extLst>
          </p:cNvPr>
          <p:cNvPicPr>
            <a:picLocks noChangeAspect="1"/>
          </p:cNvPicPr>
          <p:nvPr/>
        </p:nvPicPr>
        <p:blipFill>
          <a:blip r:embed="rId3"/>
          <a:stretch>
            <a:fillRect/>
          </a:stretch>
        </p:blipFill>
        <p:spPr>
          <a:xfrm>
            <a:off x="1224723" y="981958"/>
            <a:ext cx="9649344" cy="5795582"/>
          </a:xfrm>
          <a:prstGeom prst="rect">
            <a:avLst/>
          </a:prstGeom>
        </p:spPr>
      </p:pic>
    </p:spTree>
    <p:extLst>
      <p:ext uri="{BB962C8B-B14F-4D97-AF65-F5344CB8AC3E}">
        <p14:creationId xmlns:p14="http://schemas.microsoft.com/office/powerpoint/2010/main" val="1882534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36EAE734-606C-2FE5-16ED-6AFA90ED8FB4}"/>
              </a:ext>
            </a:extLst>
          </p:cNvPr>
          <p:cNvSpPr>
            <a:spLocks noGrp="1"/>
          </p:cNvSpPr>
          <p:nvPr>
            <p:ph idx="1"/>
          </p:nvPr>
        </p:nvSpPr>
        <p:spPr>
          <a:xfrm>
            <a:off x="646176" y="957038"/>
            <a:ext cx="10899648" cy="5169126"/>
          </a:xfrm>
        </p:spPr>
        <p:txBody>
          <a:bodyPr anchor="ctr">
            <a:normAutofit/>
          </a:bodyPr>
          <a:lstStyle/>
          <a:p>
            <a:r>
              <a:rPr lang="en-US" dirty="0">
                <a:solidFill>
                  <a:schemeClr val="tx1"/>
                </a:solidFill>
              </a:rPr>
              <a:t>Model selection stage 1: model components</a:t>
            </a:r>
          </a:p>
          <a:p>
            <a:pPr lvl="1"/>
            <a:r>
              <a:rPr lang="en-US" dirty="0">
                <a:solidFill>
                  <a:schemeClr val="tx1"/>
                </a:solidFill>
              </a:rPr>
              <a:t>AIC model comparison</a:t>
            </a:r>
          </a:p>
          <a:p>
            <a:pPr lvl="1"/>
            <a:r>
              <a:rPr lang="en-US" dirty="0">
                <a:solidFill>
                  <a:schemeClr val="tx1"/>
                </a:solidFill>
              </a:rPr>
              <a:t>Model with anisotropy and all spatial/ </a:t>
            </a:r>
            <a:r>
              <a:rPr lang="en-US" dirty="0" err="1">
                <a:solidFill>
                  <a:schemeClr val="tx1"/>
                </a:solidFill>
              </a:rPr>
              <a:t>spatio</a:t>
            </a:r>
            <a:r>
              <a:rPr lang="en-US" dirty="0">
                <a:solidFill>
                  <a:schemeClr val="tx1"/>
                </a:solidFill>
              </a:rPr>
              <a:t>-temporal components selected as most appropriate</a:t>
            </a:r>
          </a:p>
          <a:p>
            <a:r>
              <a:rPr lang="en-US" dirty="0">
                <a:solidFill>
                  <a:schemeClr val="tx1"/>
                </a:solidFill>
              </a:rPr>
              <a:t>Model selection stage 2: density covariates</a:t>
            </a:r>
          </a:p>
          <a:p>
            <a:pPr lvl="1"/>
            <a:r>
              <a:rPr lang="en-US" dirty="0">
                <a:solidFill>
                  <a:schemeClr val="tx1"/>
                </a:solidFill>
              </a:rPr>
              <a:t>AIC model comparison</a:t>
            </a:r>
          </a:p>
          <a:p>
            <a:pPr lvl="1"/>
            <a:r>
              <a:rPr lang="en-US" dirty="0">
                <a:solidFill>
                  <a:srgbClr val="FF0000"/>
                </a:solidFill>
              </a:rPr>
              <a:t>I need to rerun this, I have changed from a linear model to a cubic spline model.</a:t>
            </a:r>
          </a:p>
        </p:txBody>
      </p:sp>
    </p:spTree>
    <p:extLst>
      <p:ext uri="{BB962C8B-B14F-4D97-AF65-F5344CB8AC3E}">
        <p14:creationId xmlns:p14="http://schemas.microsoft.com/office/powerpoint/2010/main" val="143378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spatial and </a:t>
            </a:r>
            <a:r>
              <a:rPr lang="en-US" dirty="0" err="1"/>
              <a:t>spatio</a:t>
            </a:r>
            <a:r>
              <a:rPr lang="en-US" dirty="0"/>
              <a:t>-temporal variation</a:t>
            </a:r>
          </a:p>
        </p:txBody>
      </p:sp>
      <p:sp>
        <p:nvSpPr>
          <p:cNvPr id="5" name="Content Placeholder 2">
            <a:extLst>
              <a:ext uri="{FF2B5EF4-FFF2-40B4-BE49-F238E27FC236}">
                <a16:creationId xmlns:a16="http://schemas.microsoft.com/office/drawing/2014/main" id="{E1F5DB50-355F-3EE8-B5EE-61C816FB5685}"/>
              </a:ext>
            </a:extLst>
          </p:cNvPr>
          <p:cNvSpPr>
            <a:spLocks noGrp="1"/>
          </p:cNvSpPr>
          <p:nvPr>
            <p:ph idx="1"/>
          </p:nvPr>
        </p:nvSpPr>
        <p:spPr>
          <a:xfrm>
            <a:off x="269946" y="957038"/>
            <a:ext cx="11681252" cy="5169126"/>
          </a:xfrm>
        </p:spPr>
        <p:txBody>
          <a:bodyPr anchor="ctr">
            <a:normAutofit/>
          </a:bodyPr>
          <a:lstStyle/>
          <a:p>
            <a:r>
              <a:rPr lang="en-US" dirty="0">
                <a:solidFill>
                  <a:schemeClr val="tx1"/>
                </a:solidFill>
              </a:rPr>
              <a:t>Defined by multiple model components for 1</a:t>
            </a:r>
            <a:r>
              <a:rPr lang="en-US" baseline="30000" dirty="0">
                <a:solidFill>
                  <a:schemeClr val="tx1"/>
                </a:solidFill>
              </a:rPr>
              <a:t>st</a:t>
            </a:r>
            <a:r>
              <a:rPr lang="en-US" dirty="0">
                <a:solidFill>
                  <a:schemeClr val="tx1"/>
                </a:solidFill>
              </a:rPr>
              <a:t> and 2</a:t>
            </a:r>
            <a:r>
              <a:rPr lang="en-US" baseline="30000" dirty="0">
                <a:solidFill>
                  <a:schemeClr val="tx1"/>
                </a:solidFill>
              </a:rPr>
              <a:t>nd</a:t>
            </a:r>
            <a:r>
              <a:rPr lang="en-US" dirty="0">
                <a:solidFill>
                  <a:schemeClr val="tx1"/>
                </a:solidFill>
              </a:rPr>
              <a:t> linear predictors </a:t>
            </a:r>
          </a:p>
          <a:p>
            <a:pPr lvl="1"/>
            <a:r>
              <a:rPr lang="en-US" dirty="0">
                <a:solidFill>
                  <a:schemeClr val="tx1"/>
                </a:solidFill>
              </a:rPr>
              <a:t>1</a:t>
            </a:r>
            <a:r>
              <a:rPr lang="en-US" baseline="30000" dirty="0">
                <a:solidFill>
                  <a:schemeClr val="tx1"/>
                </a:solidFill>
              </a:rPr>
              <a:t>st</a:t>
            </a:r>
            <a:r>
              <a:rPr lang="en-US" dirty="0">
                <a:solidFill>
                  <a:schemeClr val="tx1"/>
                </a:solidFill>
              </a:rPr>
              <a:t> linear predictor: encounter</a:t>
            </a:r>
          </a:p>
          <a:p>
            <a:pPr lvl="1"/>
            <a:r>
              <a:rPr lang="en-US" dirty="0">
                <a:solidFill>
                  <a:schemeClr val="tx1"/>
                </a:solidFill>
              </a:rPr>
              <a:t>2</a:t>
            </a:r>
            <a:r>
              <a:rPr lang="en-US" baseline="30000" dirty="0">
                <a:solidFill>
                  <a:schemeClr val="tx1"/>
                </a:solidFill>
              </a:rPr>
              <a:t>nd</a:t>
            </a:r>
            <a:r>
              <a:rPr lang="en-US" dirty="0">
                <a:solidFill>
                  <a:schemeClr val="tx1"/>
                </a:solidFill>
              </a:rPr>
              <a:t> linear predictor: catch rate</a:t>
            </a:r>
          </a:p>
          <a:p>
            <a:r>
              <a:rPr lang="en-US" dirty="0">
                <a:solidFill>
                  <a:schemeClr val="tx1"/>
                </a:solidFill>
              </a:rPr>
              <a:t>Distribution:</a:t>
            </a:r>
          </a:p>
          <a:p>
            <a:pPr lvl="1"/>
            <a:r>
              <a:rPr lang="en-US" dirty="0">
                <a:solidFill>
                  <a:schemeClr val="tx1"/>
                </a:solidFill>
              </a:rPr>
              <a:t>Catch rates: Delta-Lognormal, using bias-corrected-mean and log-coefficient of variation as parameters</a:t>
            </a:r>
          </a:p>
          <a:p>
            <a:pPr lvl="1"/>
            <a:r>
              <a:rPr lang="en-US" dirty="0">
                <a:solidFill>
                  <a:schemeClr val="tx1"/>
                </a:solidFill>
              </a:rPr>
              <a:t>Encounter rates: Alternative "Poisson-link delta-model" using log-link for numbers-density</a:t>
            </a:r>
          </a:p>
        </p:txBody>
      </p:sp>
    </p:spTree>
    <p:extLst>
      <p:ext uri="{BB962C8B-B14F-4D97-AF65-F5344CB8AC3E}">
        <p14:creationId xmlns:p14="http://schemas.microsoft.com/office/powerpoint/2010/main" val="88673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Motivation</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r>
              <a:rPr lang="en-US" dirty="0">
                <a:solidFill>
                  <a:schemeClr val="tx1"/>
                </a:solidFill>
              </a:rPr>
              <a:t>Map seasonal spatial density of cod</a:t>
            </a:r>
          </a:p>
          <a:p>
            <a:endParaRPr lang="en-US" dirty="0">
              <a:solidFill>
                <a:schemeClr val="tx1"/>
              </a:solidFill>
            </a:endParaRPr>
          </a:p>
          <a:p>
            <a:r>
              <a:rPr lang="en-US" dirty="0">
                <a:solidFill>
                  <a:schemeClr val="tx1"/>
                </a:solidFill>
              </a:rPr>
              <a:t>Create seasonal indices of abundance based on combined survey efforts</a:t>
            </a:r>
          </a:p>
          <a:p>
            <a:endParaRPr lang="en-US" dirty="0">
              <a:solidFill>
                <a:schemeClr val="tx1"/>
              </a:solidFill>
            </a:endParaRPr>
          </a:p>
          <a:p>
            <a:r>
              <a:rPr lang="en-US" dirty="0">
                <a:solidFill>
                  <a:schemeClr val="tx1"/>
                </a:solidFill>
              </a:rPr>
              <a:t>Identify stock- and size-specific habitat associations</a:t>
            </a:r>
          </a:p>
        </p:txBody>
      </p:sp>
    </p:spTree>
    <p:extLst>
      <p:ext uri="{BB962C8B-B14F-4D97-AF65-F5344CB8AC3E}">
        <p14:creationId xmlns:p14="http://schemas.microsoft.com/office/powerpoint/2010/main" val="427230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6529D-6546-F55D-AAA5-97C5810C8014}"/>
              </a:ext>
            </a:extLst>
          </p:cNvPr>
          <p:cNvSpPr>
            <a:spLocks noGrp="1"/>
          </p:cNvSpPr>
          <p:nvPr>
            <p:ph type="title"/>
          </p:nvPr>
        </p:nvSpPr>
        <p:spPr>
          <a:xfrm>
            <a:off x="904188" y="2103437"/>
            <a:ext cx="10515600" cy="1325563"/>
          </a:xfrm>
        </p:spPr>
        <p:txBody>
          <a:bodyPr>
            <a:normAutofit/>
          </a:bodyPr>
          <a:lstStyle/>
          <a:p>
            <a:pPr algn="ctr"/>
            <a:r>
              <a:rPr lang="en-US" sz="4000" dirty="0"/>
              <a:t>Preliminary results</a:t>
            </a:r>
            <a:endParaRPr lang="en-US" sz="3100" dirty="0"/>
          </a:p>
        </p:txBody>
      </p:sp>
      <p:sp>
        <p:nvSpPr>
          <p:cNvPr id="5" name="Google Shape;90;p4">
            <a:extLst>
              <a:ext uri="{FF2B5EF4-FFF2-40B4-BE49-F238E27FC236}">
                <a16:creationId xmlns:a16="http://schemas.microsoft.com/office/drawing/2014/main" id="{9FA7BCDB-068D-B9C5-2F7D-3A388E2E85E6}"/>
              </a:ext>
            </a:extLst>
          </p:cNvPr>
          <p:cNvSpPr/>
          <p:nvPr/>
        </p:nvSpPr>
        <p:spPr>
          <a:xfrm>
            <a:off x="9564130" y="0"/>
            <a:ext cx="2627870" cy="11459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Picture 2" descr="Atlantic Cod | NOAA Fisheries">
            <a:extLst>
              <a:ext uri="{FF2B5EF4-FFF2-40B4-BE49-F238E27FC236}">
                <a16:creationId xmlns:a16="http://schemas.microsoft.com/office/drawing/2014/main" id="{DDB4A816-ADC3-7824-7F5D-1D5002F6D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4701" y="3467021"/>
            <a:ext cx="3122597" cy="208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43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indices of abundance</a:t>
            </a:r>
          </a:p>
        </p:txBody>
      </p:sp>
      <p:pic>
        <p:nvPicPr>
          <p:cNvPr id="5" name="Picture 4" descr="A screenshot of a graph&#10;&#10;Description automatically generated with medium confidence">
            <a:extLst>
              <a:ext uri="{FF2B5EF4-FFF2-40B4-BE49-F238E27FC236}">
                <a16:creationId xmlns:a16="http://schemas.microsoft.com/office/drawing/2014/main" id="{7E9BB9E2-5ED8-9301-EFD4-29855915B64A}"/>
              </a:ext>
            </a:extLst>
          </p:cNvPr>
          <p:cNvPicPr>
            <a:picLocks noChangeAspect="1"/>
          </p:cNvPicPr>
          <p:nvPr/>
        </p:nvPicPr>
        <p:blipFill>
          <a:blip r:embed="rId3"/>
          <a:stretch>
            <a:fillRect/>
          </a:stretch>
        </p:blipFill>
        <p:spPr>
          <a:xfrm>
            <a:off x="2424438" y="828206"/>
            <a:ext cx="7343123" cy="5674232"/>
          </a:xfrm>
          <a:prstGeom prst="rect">
            <a:avLst/>
          </a:prstGeom>
          <a:ln>
            <a:noFill/>
          </a:ln>
        </p:spPr>
      </p:pic>
    </p:spTree>
    <p:extLst>
      <p:ext uri="{BB962C8B-B14F-4D97-AF65-F5344CB8AC3E}">
        <p14:creationId xmlns:p14="http://schemas.microsoft.com/office/powerpoint/2010/main" val="121570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graph&#10;&#10;Description automatically generated with low confidence">
            <a:extLst>
              <a:ext uri="{FF2B5EF4-FFF2-40B4-BE49-F238E27FC236}">
                <a16:creationId xmlns:a16="http://schemas.microsoft.com/office/drawing/2014/main" id="{80752173-09A1-2669-ECD5-74733C06406B}"/>
              </a:ext>
            </a:extLst>
          </p:cNvPr>
          <p:cNvPicPr>
            <a:picLocks noChangeAspect="1"/>
          </p:cNvPicPr>
          <p:nvPr/>
        </p:nvPicPr>
        <p:blipFill>
          <a:blip r:embed="rId3"/>
          <a:stretch>
            <a:fillRect/>
          </a:stretch>
        </p:blipFill>
        <p:spPr>
          <a:xfrm>
            <a:off x="2424437" y="828206"/>
            <a:ext cx="7343123" cy="5674232"/>
          </a:xfrm>
          <a:prstGeom prst="rect">
            <a:avLst/>
          </a:prstGeom>
          <a:ln>
            <a:noFill/>
          </a:ln>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indices of abundance</a:t>
            </a:r>
          </a:p>
        </p:txBody>
      </p:sp>
    </p:spTree>
    <p:extLst>
      <p:ext uri="{BB962C8B-B14F-4D97-AF65-F5344CB8AC3E}">
        <p14:creationId xmlns:p14="http://schemas.microsoft.com/office/powerpoint/2010/main" val="137276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indices of abundance</a:t>
            </a:r>
          </a:p>
        </p:txBody>
      </p:sp>
      <p:pic>
        <p:nvPicPr>
          <p:cNvPr id="3" name="Picture 2" descr="A screenshot of a graph&#10;&#10;Description automatically generated with low confidence">
            <a:extLst>
              <a:ext uri="{FF2B5EF4-FFF2-40B4-BE49-F238E27FC236}">
                <a16:creationId xmlns:a16="http://schemas.microsoft.com/office/drawing/2014/main" id="{F4BBC976-2B47-1B90-51EE-07D59922186B}"/>
              </a:ext>
            </a:extLst>
          </p:cNvPr>
          <p:cNvPicPr>
            <a:picLocks noChangeAspect="1"/>
          </p:cNvPicPr>
          <p:nvPr/>
        </p:nvPicPr>
        <p:blipFill>
          <a:blip r:embed="rId3"/>
          <a:stretch>
            <a:fillRect/>
          </a:stretch>
        </p:blipFill>
        <p:spPr>
          <a:xfrm>
            <a:off x="2424438" y="828207"/>
            <a:ext cx="7343122" cy="5674232"/>
          </a:xfrm>
          <a:prstGeom prst="rect">
            <a:avLst/>
          </a:prstGeom>
          <a:ln>
            <a:noFill/>
          </a:ln>
        </p:spPr>
      </p:pic>
    </p:spTree>
    <p:extLst>
      <p:ext uri="{BB962C8B-B14F-4D97-AF65-F5344CB8AC3E}">
        <p14:creationId xmlns:p14="http://schemas.microsoft.com/office/powerpoint/2010/main" val="3982176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Description automatically generated with low confidence">
            <a:extLst>
              <a:ext uri="{FF2B5EF4-FFF2-40B4-BE49-F238E27FC236}">
                <a16:creationId xmlns:a16="http://schemas.microsoft.com/office/drawing/2014/main" id="{6B4ABF47-FD54-C71F-48A4-A65C62532381}"/>
              </a:ext>
            </a:extLst>
          </p:cNvPr>
          <p:cNvPicPr>
            <a:picLocks noChangeAspect="1"/>
          </p:cNvPicPr>
          <p:nvPr/>
        </p:nvPicPr>
        <p:blipFill>
          <a:blip r:embed="rId3"/>
          <a:stretch>
            <a:fillRect/>
          </a:stretch>
        </p:blipFill>
        <p:spPr>
          <a:xfrm>
            <a:off x="2424437" y="828204"/>
            <a:ext cx="7343123" cy="5674231"/>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indices of abundance</a:t>
            </a:r>
          </a:p>
        </p:txBody>
      </p:sp>
    </p:spTree>
    <p:extLst>
      <p:ext uri="{BB962C8B-B14F-4D97-AF65-F5344CB8AC3E}">
        <p14:creationId xmlns:p14="http://schemas.microsoft.com/office/powerpoint/2010/main" val="1622367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handwriting, plot, line&#10;&#10;Description automatically generated">
            <a:extLst>
              <a:ext uri="{FF2B5EF4-FFF2-40B4-BE49-F238E27FC236}">
                <a16:creationId xmlns:a16="http://schemas.microsoft.com/office/drawing/2014/main" id="{4928A3E1-E0F8-2927-0BEA-2817E92BE37E}"/>
              </a:ext>
            </a:extLst>
          </p:cNvPr>
          <p:cNvPicPr>
            <a:picLocks noChangeAspect="1"/>
          </p:cNvPicPr>
          <p:nvPr/>
        </p:nvPicPr>
        <p:blipFill>
          <a:blip r:embed="rId3"/>
          <a:stretch>
            <a:fillRect/>
          </a:stretch>
        </p:blipFill>
        <p:spPr>
          <a:xfrm>
            <a:off x="1469031" y="1074977"/>
            <a:ext cx="9253938" cy="5468236"/>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effective area occupied</a:t>
            </a:r>
          </a:p>
        </p:txBody>
      </p:sp>
    </p:spTree>
    <p:extLst>
      <p:ext uri="{BB962C8B-B14F-4D97-AF65-F5344CB8AC3E}">
        <p14:creationId xmlns:p14="http://schemas.microsoft.com/office/powerpoint/2010/main" val="1626865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diagram, plot, line&#10;&#10;Description automatically generated">
            <a:extLst>
              <a:ext uri="{FF2B5EF4-FFF2-40B4-BE49-F238E27FC236}">
                <a16:creationId xmlns:a16="http://schemas.microsoft.com/office/drawing/2014/main" id="{0B35BFC2-C34D-121C-18C2-ABA2E6BE45F3}"/>
              </a:ext>
            </a:extLst>
          </p:cNvPr>
          <p:cNvPicPr>
            <a:picLocks noChangeAspect="1"/>
          </p:cNvPicPr>
          <p:nvPr/>
        </p:nvPicPr>
        <p:blipFill>
          <a:blip r:embed="rId3"/>
          <a:stretch>
            <a:fillRect/>
          </a:stretch>
        </p:blipFill>
        <p:spPr>
          <a:xfrm>
            <a:off x="1469031" y="1074977"/>
            <a:ext cx="9253938" cy="5468236"/>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effective area occupied</a:t>
            </a:r>
          </a:p>
        </p:txBody>
      </p:sp>
    </p:spTree>
    <p:extLst>
      <p:ext uri="{BB962C8B-B14F-4D97-AF65-F5344CB8AC3E}">
        <p14:creationId xmlns:p14="http://schemas.microsoft.com/office/powerpoint/2010/main" val="2304705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diagram, plot, line&#10;&#10;Description automatically generated">
            <a:extLst>
              <a:ext uri="{FF2B5EF4-FFF2-40B4-BE49-F238E27FC236}">
                <a16:creationId xmlns:a16="http://schemas.microsoft.com/office/drawing/2014/main" id="{F9DA488B-4607-D2BD-109A-BC93DBD9D31A}"/>
              </a:ext>
            </a:extLst>
          </p:cNvPr>
          <p:cNvPicPr>
            <a:picLocks noChangeAspect="1"/>
          </p:cNvPicPr>
          <p:nvPr/>
        </p:nvPicPr>
        <p:blipFill>
          <a:blip r:embed="rId3"/>
          <a:stretch>
            <a:fillRect/>
          </a:stretch>
        </p:blipFill>
        <p:spPr>
          <a:xfrm>
            <a:off x="1469031" y="1074977"/>
            <a:ext cx="9253938" cy="5468236"/>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effective area occupied</a:t>
            </a:r>
          </a:p>
        </p:txBody>
      </p:sp>
    </p:spTree>
    <p:extLst>
      <p:ext uri="{BB962C8B-B14F-4D97-AF65-F5344CB8AC3E}">
        <p14:creationId xmlns:p14="http://schemas.microsoft.com/office/powerpoint/2010/main" val="3363597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2134911" y="2890050"/>
            <a:ext cx="7922179" cy="636385"/>
          </a:xfrm>
        </p:spPr>
        <p:txBody>
          <a:bodyPr>
            <a:normAutofit fontScale="90000"/>
          </a:bodyPr>
          <a:lstStyle/>
          <a:p>
            <a:pPr algn="ctr"/>
            <a:r>
              <a:rPr lang="en-US" dirty="0"/>
              <a:t>Disclaimer: following maps have been created using previous model run, not the newest one</a:t>
            </a:r>
          </a:p>
        </p:txBody>
      </p:sp>
    </p:spTree>
    <p:extLst>
      <p:ext uri="{BB962C8B-B14F-4D97-AF65-F5344CB8AC3E}">
        <p14:creationId xmlns:p14="http://schemas.microsoft.com/office/powerpoint/2010/main" val="13713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with low confidence">
            <a:extLst>
              <a:ext uri="{FF2B5EF4-FFF2-40B4-BE49-F238E27FC236}">
                <a16:creationId xmlns:a16="http://schemas.microsoft.com/office/drawing/2014/main" id="{0DC1C4A0-D938-542C-40A5-447E76F96AF3}"/>
              </a:ext>
            </a:extLst>
          </p:cNvPr>
          <p:cNvPicPr>
            <a:picLocks noChangeAspect="1"/>
          </p:cNvPicPr>
          <p:nvPr/>
        </p:nvPicPr>
        <p:blipFill>
          <a:blip r:embed="rId3"/>
          <a:stretch>
            <a:fillRect/>
          </a:stretch>
        </p:blipFill>
        <p:spPr>
          <a:xfrm>
            <a:off x="5584999" y="1131757"/>
            <a:ext cx="6469832" cy="4999416"/>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Seasonal sediment-based abundance</a:t>
            </a:r>
          </a:p>
        </p:txBody>
      </p:sp>
      <p:pic>
        <p:nvPicPr>
          <p:cNvPr id="9" name="Picture 8" descr="A map of the united states&#10;&#10;Description automatically generated with low confidence">
            <a:extLst>
              <a:ext uri="{FF2B5EF4-FFF2-40B4-BE49-F238E27FC236}">
                <a16:creationId xmlns:a16="http://schemas.microsoft.com/office/drawing/2014/main" id="{E1B1243A-BAB2-6B4C-0D80-9FC05D3868EA}"/>
              </a:ext>
            </a:extLst>
          </p:cNvPr>
          <p:cNvPicPr>
            <a:picLocks noChangeAspect="1"/>
          </p:cNvPicPr>
          <p:nvPr/>
        </p:nvPicPr>
        <p:blipFill>
          <a:blip r:embed="rId4"/>
          <a:stretch>
            <a:fillRect/>
          </a:stretch>
        </p:blipFill>
        <p:spPr>
          <a:xfrm>
            <a:off x="78082" y="1131757"/>
            <a:ext cx="5506917" cy="4999416"/>
          </a:xfrm>
          <a:prstGeom prst="rect">
            <a:avLst/>
          </a:prstGeom>
        </p:spPr>
      </p:pic>
    </p:spTree>
    <p:extLst>
      <p:ext uri="{BB962C8B-B14F-4D97-AF65-F5344CB8AC3E}">
        <p14:creationId xmlns:p14="http://schemas.microsoft.com/office/powerpoint/2010/main" val="387643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Objectives</a:t>
            </a:r>
          </a:p>
        </p:txBody>
      </p:sp>
      <p:sp>
        <p:nvSpPr>
          <p:cNvPr id="5" name="Content Placeholder 2">
            <a:extLst>
              <a:ext uri="{FF2B5EF4-FFF2-40B4-BE49-F238E27FC236}">
                <a16:creationId xmlns:a16="http://schemas.microsoft.com/office/drawing/2014/main" id="{8AEF5910-6605-E686-0811-117BB771514E}"/>
              </a:ext>
            </a:extLst>
          </p:cNvPr>
          <p:cNvSpPr>
            <a:spLocks noGrp="1"/>
          </p:cNvSpPr>
          <p:nvPr>
            <p:ph idx="1"/>
          </p:nvPr>
        </p:nvSpPr>
        <p:spPr>
          <a:xfrm>
            <a:off x="645160" y="957038"/>
            <a:ext cx="10901680" cy="5169126"/>
          </a:xfrm>
        </p:spPr>
        <p:txBody>
          <a:bodyPr anchor="ctr">
            <a:normAutofit/>
          </a:bodyPr>
          <a:lstStyle/>
          <a:p>
            <a:pPr marL="0" indent="0" algn="ctr">
              <a:buNone/>
            </a:pPr>
            <a:r>
              <a:rPr lang="en-US" dirty="0">
                <a:solidFill>
                  <a:schemeClr val="tx1"/>
                </a:solidFill>
              </a:rPr>
              <a:t>Explain model setup</a:t>
            </a:r>
          </a:p>
          <a:p>
            <a:pPr marL="0" indent="0" algn="ctr">
              <a:buNone/>
            </a:pPr>
            <a:endParaRPr lang="en-US" dirty="0">
              <a:solidFill>
                <a:schemeClr val="tx1"/>
              </a:solidFill>
            </a:endParaRPr>
          </a:p>
          <a:p>
            <a:pPr marL="0" indent="0" algn="ctr">
              <a:buNone/>
            </a:pPr>
            <a:r>
              <a:rPr lang="en-US" dirty="0">
                <a:solidFill>
                  <a:schemeClr val="tx1"/>
                </a:solidFill>
              </a:rPr>
              <a:t>Share preliminary results</a:t>
            </a:r>
          </a:p>
          <a:p>
            <a:pPr algn="ctr"/>
            <a:endParaRPr lang="en-US" dirty="0">
              <a:solidFill>
                <a:schemeClr val="tx1"/>
              </a:solidFill>
            </a:endParaRPr>
          </a:p>
          <a:p>
            <a:pPr marL="0" indent="0" algn="ctr">
              <a:buNone/>
            </a:pPr>
            <a:r>
              <a:rPr lang="en-US" b="1" dirty="0">
                <a:solidFill>
                  <a:schemeClr val="tx1"/>
                </a:solidFill>
              </a:rPr>
              <a:t>Feedback welcome!</a:t>
            </a:r>
          </a:p>
        </p:txBody>
      </p:sp>
    </p:spTree>
    <p:extLst>
      <p:ext uri="{BB962C8B-B14F-4D97-AF65-F5344CB8AC3E}">
        <p14:creationId xmlns:p14="http://schemas.microsoft.com/office/powerpoint/2010/main" val="1101065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Seasonal sediment-based density</a:t>
            </a:r>
          </a:p>
        </p:txBody>
      </p:sp>
      <p:pic>
        <p:nvPicPr>
          <p:cNvPr id="7" name="Picture 6" descr="A screenshot of a graph&#10;&#10;Description automatically generated with low confidence">
            <a:extLst>
              <a:ext uri="{FF2B5EF4-FFF2-40B4-BE49-F238E27FC236}">
                <a16:creationId xmlns:a16="http://schemas.microsoft.com/office/drawing/2014/main" id="{C335B7B8-4809-05B8-FD74-7D9D360CBE58}"/>
              </a:ext>
            </a:extLst>
          </p:cNvPr>
          <p:cNvPicPr>
            <a:picLocks noChangeAspect="1"/>
          </p:cNvPicPr>
          <p:nvPr/>
        </p:nvPicPr>
        <p:blipFill>
          <a:blip r:embed="rId3"/>
          <a:stretch>
            <a:fillRect/>
          </a:stretch>
        </p:blipFill>
        <p:spPr>
          <a:xfrm>
            <a:off x="5526032" y="1131757"/>
            <a:ext cx="6469832" cy="4999416"/>
          </a:xfrm>
          <a:prstGeom prst="rect">
            <a:avLst/>
          </a:prstGeom>
        </p:spPr>
      </p:pic>
      <p:pic>
        <p:nvPicPr>
          <p:cNvPr id="9" name="Picture 8" descr="A map of the united states&#10;&#10;Description automatically generated with low confidence">
            <a:extLst>
              <a:ext uri="{FF2B5EF4-FFF2-40B4-BE49-F238E27FC236}">
                <a16:creationId xmlns:a16="http://schemas.microsoft.com/office/drawing/2014/main" id="{E1B1243A-BAB2-6B4C-0D80-9FC05D3868EA}"/>
              </a:ext>
            </a:extLst>
          </p:cNvPr>
          <p:cNvPicPr>
            <a:picLocks noChangeAspect="1"/>
          </p:cNvPicPr>
          <p:nvPr/>
        </p:nvPicPr>
        <p:blipFill>
          <a:blip r:embed="rId4"/>
          <a:stretch>
            <a:fillRect/>
          </a:stretch>
        </p:blipFill>
        <p:spPr>
          <a:xfrm>
            <a:off x="78082" y="1131757"/>
            <a:ext cx="5506917" cy="4999416"/>
          </a:xfrm>
          <a:prstGeom prst="rect">
            <a:avLst/>
          </a:prstGeom>
        </p:spPr>
      </p:pic>
    </p:spTree>
    <p:extLst>
      <p:ext uri="{BB962C8B-B14F-4D97-AF65-F5344CB8AC3E}">
        <p14:creationId xmlns:p14="http://schemas.microsoft.com/office/powerpoint/2010/main" val="4148639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spatial density</a:t>
            </a:r>
          </a:p>
        </p:txBody>
      </p:sp>
      <p:pic>
        <p:nvPicPr>
          <p:cNvPr id="4" name="Picture 3" descr="Map&#10;&#10;Description automatically generated">
            <a:extLst>
              <a:ext uri="{FF2B5EF4-FFF2-40B4-BE49-F238E27FC236}">
                <a16:creationId xmlns:a16="http://schemas.microsoft.com/office/drawing/2014/main" id="{EDF50437-D367-A0A3-C475-6589D5DC95CD}"/>
              </a:ext>
            </a:extLst>
          </p:cNvPr>
          <p:cNvPicPr>
            <a:picLocks noChangeAspect="1"/>
          </p:cNvPicPr>
          <p:nvPr/>
        </p:nvPicPr>
        <p:blipFill>
          <a:blip r:embed="rId3"/>
          <a:stretch>
            <a:fillRect/>
          </a:stretch>
        </p:blipFill>
        <p:spPr>
          <a:xfrm>
            <a:off x="185894" y="1627833"/>
            <a:ext cx="5782826" cy="4337120"/>
          </a:xfrm>
          <a:prstGeom prst="rect">
            <a:avLst/>
          </a:prstGeom>
        </p:spPr>
      </p:pic>
      <p:pic>
        <p:nvPicPr>
          <p:cNvPr id="7" name="Picture 6" descr="Map&#10;&#10;Description automatically generated">
            <a:extLst>
              <a:ext uri="{FF2B5EF4-FFF2-40B4-BE49-F238E27FC236}">
                <a16:creationId xmlns:a16="http://schemas.microsoft.com/office/drawing/2014/main" id="{32894A00-E773-76D0-55B4-64C58E10B178}"/>
              </a:ext>
            </a:extLst>
          </p:cNvPr>
          <p:cNvPicPr>
            <a:picLocks noChangeAspect="1"/>
          </p:cNvPicPr>
          <p:nvPr/>
        </p:nvPicPr>
        <p:blipFill>
          <a:blip r:embed="rId4"/>
          <a:stretch>
            <a:fillRect/>
          </a:stretch>
        </p:blipFill>
        <p:spPr>
          <a:xfrm>
            <a:off x="6096000" y="1627833"/>
            <a:ext cx="5782826" cy="4337120"/>
          </a:xfrm>
          <a:prstGeom prst="rect">
            <a:avLst/>
          </a:prstGeom>
        </p:spPr>
      </p:pic>
    </p:spTree>
    <p:extLst>
      <p:ext uri="{BB962C8B-B14F-4D97-AF65-F5344CB8AC3E}">
        <p14:creationId xmlns:p14="http://schemas.microsoft.com/office/powerpoint/2010/main" val="3996417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385C853E-58F7-8A89-4963-2A4F1EAF300E}"/>
              </a:ext>
            </a:extLst>
          </p:cNvPr>
          <p:cNvPicPr>
            <a:picLocks noChangeAspect="1"/>
          </p:cNvPicPr>
          <p:nvPr/>
        </p:nvPicPr>
        <p:blipFill>
          <a:blip r:embed="rId3"/>
          <a:stretch>
            <a:fillRect/>
          </a:stretch>
        </p:blipFill>
        <p:spPr>
          <a:xfrm>
            <a:off x="185895" y="1627834"/>
            <a:ext cx="5782826" cy="4337120"/>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spatial density</a:t>
            </a:r>
          </a:p>
        </p:txBody>
      </p:sp>
      <p:pic>
        <p:nvPicPr>
          <p:cNvPr id="7" name="Picture 6" descr="Map&#10;&#10;Description automatically generated">
            <a:extLst>
              <a:ext uri="{FF2B5EF4-FFF2-40B4-BE49-F238E27FC236}">
                <a16:creationId xmlns:a16="http://schemas.microsoft.com/office/drawing/2014/main" id="{359FEBEB-F68D-7D4E-E614-E6F51246F177}"/>
              </a:ext>
            </a:extLst>
          </p:cNvPr>
          <p:cNvPicPr>
            <a:picLocks noChangeAspect="1"/>
          </p:cNvPicPr>
          <p:nvPr/>
        </p:nvPicPr>
        <p:blipFill>
          <a:blip r:embed="rId4"/>
          <a:stretch>
            <a:fillRect/>
          </a:stretch>
        </p:blipFill>
        <p:spPr>
          <a:xfrm>
            <a:off x="6096000" y="1627834"/>
            <a:ext cx="5782827" cy="4337120"/>
          </a:xfrm>
          <a:prstGeom prst="rect">
            <a:avLst/>
          </a:prstGeom>
        </p:spPr>
      </p:pic>
    </p:spTree>
    <p:extLst>
      <p:ext uri="{BB962C8B-B14F-4D97-AF65-F5344CB8AC3E}">
        <p14:creationId xmlns:p14="http://schemas.microsoft.com/office/powerpoint/2010/main" val="3639604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with medium confidence">
            <a:extLst>
              <a:ext uri="{FF2B5EF4-FFF2-40B4-BE49-F238E27FC236}">
                <a16:creationId xmlns:a16="http://schemas.microsoft.com/office/drawing/2014/main" id="{3F8E1421-286C-2BF8-123B-5CFBC3BDA0FB}"/>
              </a:ext>
            </a:extLst>
          </p:cNvPr>
          <p:cNvPicPr>
            <a:picLocks noChangeAspect="1"/>
          </p:cNvPicPr>
          <p:nvPr/>
        </p:nvPicPr>
        <p:blipFill>
          <a:blip r:embed="rId3"/>
          <a:stretch>
            <a:fillRect/>
          </a:stretch>
        </p:blipFill>
        <p:spPr>
          <a:xfrm>
            <a:off x="185894" y="1627834"/>
            <a:ext cx="5782827" cy="4337120"/>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spatial density</a:t>
            </a:r>
          </a:p>
        </p:txBody>
      </p:sp>
      <p:pic>
        <p:nvPicPr>
          <p:cNvPr id="7" name="Picture 6" descr="Map&#10;&#10;Description automatically generated">
            <a:extLst>
              <a:ext uri="{FF2B5EF4-FFF2-40B4-BE49-F238E27FC236}">
                <a16:creationId xmlns:a16="http://schemas.microsoft.com/office/drawing/2014/main" id="{C6011B36-D0DA-0587-9E4C-9AAEEE94C1AC}"/>
              </a:ext>
            </a:extLst>
          </p:cNvPr>
          <p:cNvPicPr>
            <a:picLocks noChangeAspect="1"/>
          </p:cNvPicPr>
          <p:nvPr/>
        </p:nvPicPr>
        <p:blipFill>
          <a:blip r:embed="rId4"/>
          <a:stretch>
            <a:fillRect/>
          </a:stretch>
        </p:blipFill>
        <p:spPr>
          <a:xfrm>
            <a:off x="6096000" y="1627834"/>
            <a:ext cx="5782827" cy="4337121"/>
          </a:xfrm>
          <a:prstGeom prst="rect">
            <a:avLst/>
          </a:prstGeom>
        </p:spPr>
      </p:pic>
    </p:spTree>
    <p:extLst>
      <p:ext uri="{BB962C8B-B14F-4D97-AF65-F5344CB8AC3E}">
        <p14:creationId xmlns:p14="http://schemas.microsoft.com/office/powerpoint/2010/main" val="495327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Things that are still bothering me</a:t>
            </a:r>
          </a:p>
        </p:txBody>
      </p:sp>
      <p:sp>
        <p:nvSpPr>
          <p:cNvPr id="5" name="Content Placeholder 2">
            <a:extLst>
              <a:ext uri="{FF2B5EF4-FFF2-40B4-BE49-F238E27FC236}">
                <a16:creationId xmlns:a16="http://schemas.microsoft.com/office/drawing/2014/main" id="{E1F5DB50-355F-3EE8-B5EE-61C816FB5685}"/>
              </a:ext>
            </a:extLst>
          </p:cNvPr>
          <p:cNvSpPr>
            <a:spLocks noGrp="1"/>
          </p:cNvSpPr>
          <p:nvPr>
            <p:ph idx="1"/>
          </p:nvPr>
        </p:nvSpPr>
        <p:spPr>
          <a:xfrm>
            <a:off x="269946" y="957038"/>
            <a:ext cx="11681252" cy="5169126"/>
          </a:xfrm>
        </p:spPr>
        <p:txBody>
          <a:bodyPr anchor="ctr">
            <a:normAutofit/>
          </a:bodyPr>
          <a:lstStyle/>
          <a:p>
            <a:r>
              <a:rPr lang="en-US" dirty="0">
                <a:solidFill>
                  <a:schemeClr val="tx1"/>
                </a:solidFill>
              </a:rPr>
              <a:t>Is there really a recruitment regime shift in the early 2000s?</a:t>
            </a:r>
          </a:p>
        </p:txBody>
      </p:sp>
    </p:spTree>
    <p:extLst>
      <p:ext uri="{BB962C8B-B14F-4D97-AF65-F5344CB8AC3E}">
        <p14:creationId xmlns:p14="http://schemas.microsoft.com/office/powerpoint/2010/main" val="3056803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4095926" y="3110807"/>
            <a:ext cx="4000147" cy="636385"/>
          </a:xfrm>
        </p:spPr>
        <p:txBody>
          <a:bodyPr/>
          <a:lstStyle/>
          <a:p>
            <a:r>
              <a:rPr lang="en-US" dirty="0"/>
              <a:t>Questions, Comments</a:t>
            </a:r>
          </a:p>
        </p:txBody>
      </p:sp>
    </p:spTree>
    <p:extLst>
      <p:ext uri="{BB962C8B-B14F-4D97-AF65-F5344CB8AC3E}">
        <p14:creationId xmlns:p14="http://schemas.microsoft.com/office/powerpoint/2010/main" val="3019960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pic>
        <p:nvPicPr>
          <p:cNvPr id="5" name="Picture 4" descr="Chart, histogram&#10;&#10;Description automatically generated">
            <a:extLst>
              <a:ext uri="{FF2B5EF4-FFF2-40B4-BE49-F238E27FC236}">
                <a16:creationId xmlns:a16="http://schemas.microsoft.com/office/drawing/2014/main" id="{448E8045-A05D-1675-1B86-DFB63F3F77F1}"/>
              </a:ext>
            </a:extLst>
          </p:cNvPr>
          <p:cNvPicPr>
            <a:picLocks noChangeAspect="1"/>
          </p:cNvPicPr>
          <p:nvPr/>
        </p:nvPicPr>
        <p:blipFill>
          <a:blip r:embed="rId3"/>
          <a:stretch>
            <a:fillRect/>
          </a:stretch>
        </p:blipFill>
        <p:spPr>
          <a:xfrm>
            <a:off x="1815762" y="828206"/>
            <a:ext cx="8560476" cy="5837973"/>
          </a:xfrm>
          <a:prstGeom prst="rect">
            <a:avLst/>
          </a:prstGeom>
        </p:spPr>
      </p:pic>
    </p:spTree>
    <p:extLst>
      <p:ext uri="{BB962C8B-B14F-4D97-AF65-F5344CB8AC3E}">
        <p14:creationId xmlns:p14="http://schemas.microsoft.com/office/powerpoint/2010/main" val="2735901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pic>
        <p:nvPicPr>
          <p:cNvPr id="8" name="Picture 7" descr="Graphical user interface, chart, histogram&#10;&#10;Description automatically generated">
            <a:extLst>
              <a:ext uri="{FF2B5EF4-FFF2-40B4-BE49-F238E27FC236}">
                <a16:creationId xmlns:a16="http://schemas.microsoft.com/office/drawing/2014/main" id="{F09D58E3-CFC8-CCD6-1875-2B799DDFD42E}"/>
              </a:ext>
            </a:extLst>
          </p:cNvPr>
          <p:cNvPicPr>
            <a:picLocks noChangeAspect="1"/>
          </p:cNvPicPr>
          <p:nvPr/>
        </p:nvPicPr>
        <p:blipFill>
          <a:blip r:embed="rId3"/>
          <a:stretch>
            <a:fillRect/>
          </a:stretch>
        </p:blipFill>
        <p:spPr>
          <a:xfrm>
            <a:off x="1830408" y="848182"/>
            <a:ext cx="8531184" cy="5817997"/>
          </a:xfrm>
          <a:prstGeom prst="rect">
            <a:avLst/>
          </a:prstGeom>
        </p:spPr>
      </p:pic>
    </p:spTree>
    <p:extLst>
      <p:ext uri="{BB962C8B-B14F-4D97-AF65-F5344CB8AC3E}">
        <p14:creationId xmlns:p14="http://schemas.microsoft.com/office/powerpoint/2010/main" val="323026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6529D-6546-F55D-AAA5-97C5810C8014}"/>
              </a:ext>
            </a:extLst>
          </p:cNvPr>
          <p:cNvSpPr>
            <a:spLocks noGrp="1"/>
          </p:cNvSpPr>
          <p:nvPr>
            <p:ph type="title"/>
          </p:nvPr>
        </p:nvSpPr>
        <p:spPr>
          <a:xfrm>
            <a:off x="904188" y="2103437"/>
            <a:ext cx="10515600" cy="1325563"/>
          </a:xfrm>
        </p:spPr>
        <p:txBody>
          <a:bodyPr>
            <a:normAutofit/>
          </a:bodyPr>
          <a:lstStyle/>
          <a:p>
            <a:pPr algn="ctr"/>
            <a:r>
              <a:rPr lang="en-US" sz="4000" dirty="0"/>
              <a:t>Model setup</a:t>
            </a:r>
            <a:endParaRPr lang="en-US" sz="3100" dirty="0"/>
          </a:p>
        </p:txBody>
      </p:sp>
      <p:sp>
        <p:nvSpPr>
          <p:cNvPr id="5" name="Google Shape;90;p4">
            <a:extLst>
              <a:ext uri="{FF2B5EF4-FFF2-40B4-BE49-F238E27FC236}">
                <a16:creationId xmlns:a16="http://schemas.microsoft.com/office/drawing/2014/main" id="{9FA7BCDB-068D-B9C5-2F7D-3A388E2E85E6}"/>
              </a:ext>
            </a:extLst>
          </p:cNvPr>
          <p:cNvSpPr/>
          <p:nvPr/>
        </p:nvSpPr>
        <p:spPr>
          <a:xfrm>
            <a:off x="9564130" y="0"/>
            <a:ext cx="2627870" cy="11459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Picture 2" descr="Atlantic Cod | NOAA Fisheries">
            <a:extLst>
              <a:ext uri="{FF2B5EF4-FFF2-40B4-BE49-F238E27FC236}">
                <a16:creationId xmlns:a16="http://schemas.microsoft.com/office/drawing/2014/main" id="{DDB4A816-ADC3-7824-7F5D-1D5002F6D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4701" y="3467021"/>
            <a:ext cx="3122597" cy="208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7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D24B9-1974-C6A5-AB2E-183741301FBF}"/>
              </a:ext>
            </a:extLst>
          </p:cNvPr>
          <p:cNvPicPr>
            <a:picLocks noChangeAspect="1"/>
          </p:cNvPicPr>
          <p:nvPr/>
        </p:nvPicPr>
        <p:blipFill rotWithShape="1">
          <a:blip r:embed="rId3"/>
          <a:srcRect l="19870" r="18624"/>
          <a:stretch/>
        </p:blipFill>
        <p:spPr>
          <a:xfrm>
            <a:off x="213947" y="1311072"/>
            <a:ext cx="4927277" cy="4943924"/>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spatial domain</a:t>
            </a:r>
          </a:p>
        </p:txBody>
      </p:sp>
      <p:sp>
        <p:nvSpPr>
          <p:cNvPr id="6" name="Content Placeholder 2">
            <a:extLst>
              <a:ext uri="{FF2B5EF4-FFF2-40B4-BE49-F238E27FC236}">
                <a16:creationId xmlns:a16="http://schemas.microsoft.com/office/drawing/2014/main" id="{9BB3F24E-75A5-F0AA-1240-7BFE1951C613}"/>
              </a:ext>
            </a:extLst>
          </p:cNvPr>
          <p:cNvSpPr txBox="1">
            <a:spLocks/>
          </p:cNvSpPr>
          <p:nvPr/>
        </p:nvSpPr>
        <p:spPr>
          <a:xfrm>
            <a:off x="4856480" y="957038"/>
            <a:ext cx="7094718" cy="5169126"/>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rPr>
              <a:t>Based on NEFSC bottom trawl survey strata</a:t>
            </a:r>
          </a:p>
          <a:p>
            <a:pPr lvl="1"/>
            <a:r>
              <a:rPr lang="en-US" dirty="0">
                <a:solidFill>
                  <a:schemeClr val="tx1"/>
                </a:solidFill>
              </a:rPr>
              <a:t>Appended Narragansett Bay and Block Island Sound (URI and RIDEM trawls)</a:t>
            </a:r>
          </a:p>
          <a:p>
            <a:r>
              <a:rPr lang="en-US" dirty="0">
                <a:solidFill>
                  <a:schemeClr val="tx1"/>
                </a:solidFill>
              </a:rPr>
              <a:t>Some stations removed</a:t>
            </a:r>
          </a:p>
          <a:p>
            <a:r>
              <a:rPr lang="en-US" dirty="0">
                <a:solidFill>
                  <a:schemeClr val="tx1"/>
                </a:solidFill>
              </a:rPr>
              <a:t>Anisotropy expected</a:t>
            </a:r>
          </a:p>
          <a:p>
            <a:r>
              <a:rPr lang="en-US" dirty="0">
                <a:solidFill>
                  <a:schemeClr val="tx1"/>
                </a:solidFill>
              </a:rPr>
              <a:t>200 knots</a:t>
            </a:r>
          </a:p>
          <a:p>
            <a:pPr lvl="1"/>
            <a:r>
              <a:rPr lang="en-US" dirty="0">
                <a:solidFill>
                  <a:schemeClr val="tx1"/>
                </a:solidFill>
              </a:rPr>
              <a:t>Force 2,000 grid cells: each ~25km by 25km</a:t>
            </a:r>
          </a:p>
          <a:p>
            <a:pPr lvl="1"/>
            <a:r>
              <a:rPr lang="en-US" dirty="0">
                <a:solidFill>
                  <a:schemeClr val="tx1"/>
                </a:solidFill>
              </a:rPr>
              <a:t>Can get finer, but computational time goes up exponentially</a:t>
            </a:r>
          </a:p>
        </p:txBody>
      </p:sp>
    </p:spTree>
    <p:extLst>
      <p:ext uri="{BB962C8B-B14F-4D97-AF65-F5344CB8AC3E}">
        <p14:creationId xmlns:p14="http://schemas.microsoft.com/office/powerpoint/2010/main" val="41247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response variable</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r>
              <a:rPr lang="en-US" dirty="0">
                <a:solidFill>
                  <a:schemeClr val="tx1"/>
                </a:solidFill>
              </a:rPr>
              <a:t>VAST accepts encounter (binary), abundance (count), or biomass (real-valued) data</a:t>
            </a:r>
          </a:p>
          <a:p>
            <a:r>
              <a:rPr lang="en-US" dirty="0">
                <a:solidFill>
                  <a:schemeClr val="tx1"/>
                </a:solidFill>
              </a:rPr>
              <a:t>Not all fish were weighed at catch and therefore not all size categories have complete biomass data</a:t>
            </a:r>
          </a:p>
          <a:p>
            <a:r>
              <a:rPr lang="en-US" dirty="0">
                <a:solidFill>
                  <a:schemeClr val="tx1"/>
                </a:solidFill>
              </a:rPr>
              <a:t>All size categories have complete count data</a:t>
            </a:r>
          </a:p>
          <a:p>
            <a:endParaRPr lang="en-US" dirty="0">
              <a:solidFill>
                <a:schemeClr val="tx1"/>
              </a:solidFill>
            </a:endParaRPr>
          </a:p>
          <a:p>
            <a:r>
              <a:rPr lang="en-US" dirty="0">
                <a:solidFill>
                  <a:schemeClr val="tx1"/>
                </a:solidFill>
              </a:rPr>
              <a:t>Abundance data seems to be the best choice</a:t>
            </a:r>
          </a:p>
        </p:txBody>
      </p:sp>
    </p:spTree>
    <p:extLst>
      <p:ext uri="{BB962C8B-B14F-4D97-AF65-F5344CB8AC3E}">
        <p14:creationId xmlns:p14="http://schemas.microsoft.com/office/powerpoint/2010/main" val="379820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categories</a:t>
            </a:r>
          </a:p>
        </p:txBody>
      </p:sp>
      <p:sp>
        <p:nvSpPr>
          <p:cNvPr id="9" name="Content Placeholder 2">
            <a:extLst>
              <a:ext uri="{FF2B5EF4-FFF2-40B4-BE49-F238E27FC236}">
                <a16:creationId xmlns:a16="http://schemas.microsoft.com/office/drawing/2014/main" id="{8D4B2842-F40E-7572-8D41-F379AA00FCB5}"/>
              </a:ext>
            </a:extLst>
          </p:cNvPr>
          <p:cNvSpPr>
            <a:spLocks noGrp="1"/>
          </p:cNvSpPr>
          <p:nvPr>
            <p:ph idx="1"/>
          </p:nvPr>
        </p:nvSpPr>
        <p:spPr>
          <a:xfrm>
            <a:off x="7148944" y="957038"/>
            <a:ext cx="4802253" cy="5169126"/>
          </a:xfrm>
        </p:spPr>
        <p:txBody>
          <a:bodyPr anchor="ctr">
            <a:normAutofit lnSpcReduction="10000"/>
          </a:bodyPr>
          <a:lstStyle/>
          <a:p>
            <a:r>
              <a:rPr lang="en-US" dirty="0">
                <a:solidFill>
                  <a:schemeClr val="tx1"/>
                </a:solidFill>
              </a:rPr>
              <a:t>Small</a:t>
            </a:r>
          </a:p>
          <a:p>
            <a:pPr lvl="1"/>
            <a:r>
              <a:rPr lang="en-US" dirty="0">
                <a:solidFill>
                  <a:schemeClr val="tx1"/>
                </a:solidFill>
              </a:rPr>
              <a:t>Length &lt; 39.1 cm</a:t>
            </a:r>
          </a:p>
          <a:p>
            <a:r>
              <a:rPr lang="en-US" dirty="0">
                <a:solidFill>
                  <a:schemeClr val="tx1"/>
                </a:solidFill>
              </a:rPr>
              <a:t>Medium</a:t>
            </a:r>
          </a:p>
          <a:p>
            <a:pPr lvl="1"/>
            <a:r>
              <a:rPr lang="en-US" dirty="0">
                <a:solidFill>
                  <a:schemeClr val="tx1"/>
                </a:solidFill>
              </a:rPr>
              <a:t>Length &lt; 70.2 cm</a:t>
            </a:r>
          </a:p>
          <a:p>
            <a:r>
              <a:rPr lang="en-US" dirty="0">
                <a:solidFill>
                  <a:schemeClr val="tx1"/>
                </a:solidFill>
              </a:rPr>
              <a:t>Large</a:t>
            </a:r>
          </a:p>
          <a:p>
            <a:pPr lvl="1"/>
            <a:r>
              <a:rPr lang="en-US" dirty="0">
                <a:solidFill>
                  <a:schemeClr val="tx1"/>
                </a:solidFill>
              </a:rPr>
              <a:t>Length &gt; 70.2 cm</a:t>
            </a:r>
          </a:p>
          <a:p>
            <a:r>
              <a:rPr lang="en-US" dirty="0">
                <a:solidFill>
                  <a:schemeClr val="tx1"/>
                </a:solidFill>
              </a:rPr>
              <a:t>Unknown ages</a:t>
            </a:r>
          </a:p>
          <a:p>
            <a:pPr lvl="1"/>
            <a:r>
              <a:rPr lang="en-US" dirty="0">
                <a:solidFill>
                  <a:schemeClr val="tx1"/>
                </a:solidFill>
              </a:rPr>
              <a:t>Surveys without biological data</a:t>
            </a:r>
          </a:p>
          <a:p>
            <a:pPr lvl="1"/>
            <a:r>
              <a:rPr lang="en-US" dirty="0">
                <a:solidFill>
                  <a:schemeClr val="tx1"/>
                </a:solidFill>
              </a:rPr>
              <a:t>Surveys that subset catch</a:t>
            </a:r>
          </a:p>
          <a:p>
            <a:pPr lvl="1"/>
            <a:r>
              <a:rPr lang="en-US" dirty="0">
                <a:solidFill>
                  <a:schemeClr val="tx1"/>
                </a:solidFill>
              </a:rPr>
              <a:t>Eventually excluded, or else model does not converge</a:t>
            </a:r>
          </a:p>
        </p:txBody>
      </p:sp>
      <p:pic>
        <p:nvPicPr>
          <p:cNvPr id="4" name="Picture 3" descr="Chart&#10;&#10;Description automatically generated">
            <a:extLst>
              <a:ext uri="{FF2B5EF4-FFF2-40B4-BE49-F238E27FC236}">
                <a16:creationId xmlns:a16="http://schemas.microsoft.com/office/drawing/2014/main" id="{F5149D61-F3E3-B6CC-7E60-3DF96C864D85}"/>
              </a:ext>
            </a:extLst>
          </p:cNvPr>
          <p:cNvPicPr>
            <a:picLocks noChangeAspect="1"/>
          </p:cNvPicPr>
          <p:nvPr/>
        </p:nvPicPr>
        <p:blipFill>
          <a:blip r:embed="rId3"/>
          <a:stretch>
            <a:fillRect/>
          </a:stretch>
        </p:blipFill>
        <p:spPr>
          <a:xfrm>
            <a:off x="269946" y="3736408"/>
            <a:ext cx="6643472" cy="2929771"/>
          </a:xfrm>
          <a:prstGeom prst="rect">
            <a:avLst/>
          </a:prstGeom>
        </p:spPr>
      </p:pic>
      <p:pic>
        <p:nvPicPr>
          <p:cNvPr id="6" name="Picture 5" descr="Chart&#10;&#10;Description automatically generated">
            <a:extLst>
              <a:ext uri="{FF2B5EF4-FFF2-40B4-BE49-F238E27FC236}">
                <a16:creationId xmlns:a16="http://schemas.microsoft.com/office/drawing/2014/main" id="{DA6D3C2D-1A67-0612-4C1F-4FB363C6B785}"/>
              </a:ext>
            </a:extLst>
          </p:cNvPr>
          <p:cNvPicPr>
            <a:picLocks noChangeAspect="1"/>
          </p:cNvPicPr>
          <p:nvPr/>
        </p:nvPicPr>
        <p:blipFill>
          <a:blip r:embed="rId4"/>
          <a:stretch>
            <a:fillRect/>
          </a:stretch>
        </p:blipFill>
        <p:spPr>
          <a:xfrm>
            <a:off x="269946" y="828206"/>
            <a:ext cx="6643472" cy="2929771"/>
          </a:xfrm>
          <a:prstGeom prst="rect">
            <a:avLst/>
          </a:prstGeom>
        </p:spPr>
      </p:pic>
    </p:spTree>
    <p:extLst>
      <p:ext uri="{BB962C8B-B14F-4D97-AF65-F5344CB8AC3E}">
        <p14:creationId xmlns:p14="http://schemas.microsoft.com/office/powerpoint/2010/main" val="44201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r>
              <a:rPr lang="en-US" dirty="0">
                <a:solidFill>
                  <a:schemeClr val="tx1"/>
                </a:solidFill>
              </a:rPr>
              <a:t>Surveys include mostly bottom trawl surveys, but we can also incorporate one bottom longline survey and one inshore jigging survey</a:t>
            </a:r>
          </a:p>
          <a:p>
            <a:r>
              <a:rPr lang="en-US" dirty="0">
                <a:solidFill>
                  <a:schemeClr val="tx1"/>
                </a:solidFill>
              </a:rPr>
              <a:t>Question from previous meeting: how sensitive is VAST to differences in catchability arising from these varied gears?</a:t>
            </a:r>
          </a:p>
          <a:p>
            <a:r>
              <a:rPr lang="en-US" dirty="0">
                <a:solidFill>
                  <a:schemeClr val="tx1"/>
                </a:solidFill>
              </a:rPr>
              <a:t>To answer: ran and compared four basic models</a:t>
            </a:r>
          </a:p>
          <a:p>
            <a:pPr lvl="1"/>
            <a:r>
              <a:rPr lang="en-US" dirty="0">
                <a:solidFill>
                  <a:schemeClr val="tx1"/>
                </a:solidFill>
              </a:rPr>
              <a:t>All surveys (including BLLS and Sentinel jigging)</a:t>
            </a:r>
          </a:p>
          <a:p>
            <a:pPr lvl="1"/>
            <a:r>
              <a:rPr lang="en-US" dirty="0">
                <a:solidFill>
                  <a:schemeClr val="tx1"/>
                </a:solidFill>
              </a:rPr>
              <a:t>Only trawl surveys</a:t>
            </a:r>
          </a:p>
          <a:p>
            <a:pPr lvl="1"/>
            <a:r>
              <a:rPr lang="en-US" dirty="0">
                <a:solidFill>
                  <a:schemeClr val="tx1"/>
                </a:solidFill>
              </a:rPr>
              <a:t>All trawl surveys + BLLS</a:t>
            </a:r>
          </a:p>
          <a:p>
            <a:pPr lvl="1"/>
            <a:r>
              <a:rPr lang="en-US" dirty="0">
                <a:solidFill>
                  <a:schemeClr val="tx1"/>
                </a:solidFill>
              </a:rPr>
              <a:t>All trawl surveys + Sentinel jigging</a:t>
            </a:r>
          </a:p>
        </p:txBody>
      </p:sp>
    </p:spTree>
    <p:extLst>
      <p:ext uri="{BB962C8B-B14F-4D97-AF65-F5344CB8AC3E}">
        <p14:creationId xmlns:p14="http://schemas.microsoft.com/office/powerpoint/2010/main" val="58752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pic>
        <p:nvPicPr>
          <p:cNvPr id="4" name="Picture 3" descr="Chart&#10;&#10;Description automatically generated">
            <a:extLst>
              <a:ext uri="{FF2B5EF4-FFF2-40B4-BE49-F238E27FC236}">
                <a16:creationId xmlns:a16="http://schemas.microsoft.com/office/drawing/2014/main" id="{2EF3248C-57B4-69A3-F752-0263581C1054}"/>
              </a:ext>
            </a:extLst>
          </p:cNvPr>
          <p:cNvPicPr>
            <a:picLocks noChangeAspect="1"/>
          </p:cNvPicPr>
          <p:nvPr/>
        </p:nvPicPr>
        <p:blipFill>
          <a:blip r:embed="rId3"/>
          <a:stretch>
            <a:fillRect/>
          </a:stretch>
        </p:blipFill>
        <p:spPr>
          <a:xfrm>
            <a:off x="1772822" y="769639"/>
            <a:ext cx="8646355" cy="5896540"/>
          </a:xfrm>
          <a:prstGeom prst="rect">
            <a:avLst/>
          </a:prstGeom>
        </p:spPr>
      </p:pic>
    </p:spTree>
    <p:extLst>
      <p:ext uri="{BB962C8B-B14F-4D97-AF65-F5344CB8AC3E}">
        <p14:creationId xmlns:p14="http://schemas.microsoft.com/office/powerpoint/2010/main" val="3374757708"/>
      </p:ext>
    </p:extLst>
  </p:cSld>
  <p:clrMapOvr>
    <a:masterClrMapping/>
  </p:clrMapOvr>
</p:sld>
</file>

<file path=ppt/theme/theme1.xml><?xml version="1.0" encoding="utf-8"?>
<a:theme xmlns:a="http://schemas.openxmlformats.org/drawingml/2006/main" name="Office Theme">
  <a:themeElements>
    <a:clrScheme name="GMRI PPT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EE9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159911</TotalTime>
  <Words>740</Words>
  <Application>Microsoft Office PowerPoint</Application>
  <PresentationFormat>Widescreen</PresentationFormat>
  <Paragraphs>141</Paragraphs>
  <Slides>37</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-apple-system</vt:lpstr>
      <vt:lpstr>Arial</vt:lpstr>
      <vt:lpstr>Calibri</vt:lpstr>
      <vt:lpstr>Office Theme</vt:lpstr>
      <vt:lpstr> VAST: model improvements </vt:lpstr>
      <vt:lpstr>Motivation</vt:lpstr>
      <vt:lpstr>Objectives</vt:lpstr>
      <vt:lpstr>Model setup</vt:lpstr>
      <vt:lpstr>Model setup – spatial domain</vt:lpstr>
      <vt:lpstr>Model setup – response variable</vt:lpstr>
      <vt:lpstr>Model setup – categories</vt:lpstr>
      <vt:lpstr>Model setup – gear sensitivity</vt:lpstr>
      <vt:lpstr>Model setup – gear sensitivity</vt:lpstr>
      <vt:lpstr>Model setup – gear sensitivity</vt:lpstr>
      <vt:lpstr>Model setup – effort</vt:lpstr>
      <vt:lpstr>Model setup – density covariates</vt:lpstr>
      <vt:lpstr>Model setup – density covariates</vt:lpstr>
      <vt:lpstr>Model setup – density covariates</vt:lpstr>
      <vt:lpstr>Model setup – density covariates</vt:lpstr>
      <vt:lpstr>Model setup – density covariates</vt:lpstr>
      <vt:lpstr>Model setup – density covariates</vt:lpstr>
      <vt:lpstr>Model selection</vt:lpstr>
      <vt:lpstr>Model setup – spatial and spatio-temporal variation</vt:lpstr>
      <vt:lpstr>Preliminary results</vt:lpstr>
      <vt:lpstr>Split indices of abundance</vt:lpstr>
      <vt:lpstr>Split indices of abundance</vt:lpstr>
      <vt:lpstr>Split indices of abundance</vt:lpstr>
      <vt:lpstr>Split indices of abundance</vt:lpstr>
      <vt:lpstr>Split effective area occupied</vt:lpstr>
      <vt:lpstr>Split effective area occupied</vt:lpstr>
      <vt:lpstr>Split effective area occupied</vt:lpstr>
      <vt:lpstr>Disclaimer: following maps have been created using previous model run, not the newest one</vt:lpstr>
      <vt:lpstr>Seasonal sediment-based abundance</vt:lpstr>
      <vt:lpstr>Seasonal sediment-based density</vt:lpstr>
      <vt:lpstr>Split spatial density</vt:lpstr>
      <vt:lpstr>Split spatial density</vt:lpstr>
      <vt:lpstr>Split spatial density</vt:lpstr>
      <vt:lpstr>Things that are still bothering me</vt:lpstr>
      <vt:lpstr>Questions, Comments</vt:lpstr>
      <vt:lpstr>Model setup – gear sensitivity</vt:lpstr>
      <vt:lpstr>Model setup – gear sensitivity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Petri Tuohimaa</dc:creator>
  <cp:lastModifiedBy>Katie Lankowicz</cp:lastModifiedBy>
  <cp:revision>637</cp:revision>
  <cp:lastPrinted>2022-02-11T18:40:05Z</cp:lastPrinted>
  <dcterms:created xsi:type="dcterms:W3CDTF">2013-03-19T10:42:00Z</dcterms:created>
  <dcterms:modified xsi:type="dcterms:W3CDTF">2023-05-10T18:58:25Z</dcterms:modified>
</cp:coreProperties>
</file>